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745" r:id="rId5"/>
  </p:sldMasterIdLst>
  <p:notesMasterIdLst>
    <p:notesMasterId r:id="rId43"/>
  </p:notesMasterIdLst>
  <p:sldIdLst>
    <p:sldId id="2147479398" r:id="rId6"/>
    <p:sldId id="351" r:id="rId7"/>
    <p:sldId id="264" r:id="rId8"/>
    <p:sldId id="2147479620" r:id="rId9"/>
    <p:sldId id="2147479465" r:id="rId10"/>
    <p:sldId id="2147479482" r:id="rId11"/>
    <p:sldId id="2147479455" r:id="rId12"/>
    <p:sldId id="2147479619" r:id="rId13"/>
    <p:sldId id="2147479637" r:id="rId14"/>
    <p:sldId id="2147479627" r:id="rId15"/>
    <p:sldId id="2147479622" r:id="rId16"/>
    <p:sldId id="2147479528" r:id="rId17"/>
    <p:sldId id="2147479572" r:id="rId18"/>
    <p:sldId id="2147479624" r:id="rId19"/>
    <p:sldId id="2147479497" r:id="rId20"/>
    <p:sldId id="265" r:id="rId21"/>
    <p:sldId id="2147479508" r:id="rId22"/>
    <p:sldId id="2147479550" r:id="rId23"/>
    <p:sldId id="2147479629" r:id="rId24"/>
    <p:sldId id="2147479630" r:id="rId25"/>
    <p:sldId id="2147479631" r:id="rId26"/>
    <p:sldId id="2147479471" r:id="rId27"/>
    <p:sldId id="2147479481" r:id="rId28"/>
    <p:sldId id="2147479670" r:id="rId29"/>
    <p:sldId id="2147479540" r:id="rId30"/>
    <p:sldId id="2147479538" r:id="rId31"/>
    <p:sldId id="2147479634" r:id="rId32"/>
    <p:sldId id="2147479568" r:id="rId33"/>
    <p:sldId id="2147479635" r:id="rId34"/>
    <p:sldId id="2147479566" r:id="rId35"/>
    <p:sldId id="2147479582" r:id="rId36"/>
    <p:sldId id="2147479570" r:id="rId37"/>
    <p:sldId id="2147479571" r:id="rId38"/>
    <p:sldId id="2147479567" r:id="rId39"/>
    <p:sldId id="2147479546" r:id="rId40"/>
    <p:sldId id="2147479559" r:id="rId41"/>
    <p:sldId id="295" r:id="rId4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orgsson Gunilla" initials="GG" lastIdx="102" clrIdx="0">
    <p:extLst>
      <p:ext uri="{19B8F6BF-5375-455C-9EA6-DF929625EA0E}">
        <p15:presenceInfo xmlns:p15="http://schemas.microsoft.com/office/powerpoint/2012/main" userId="S-1-5-21-466509168-1772936955-2901788264-55564" providerId="AD"/>
      </p:ext>
    </p:extLst>
  </p:cmAuthor>
  <p:cmAuthor id="2" name="Dyberg-Ek Magnus" initials="DM" lastIdx="12" clrIdx="1">
    <p:extLst>
      <p:ext uri="{19B8F6BF-5375-455C-9EA6-DF929625EA0E}">
        <p15:presenceInfo xmlns:p15="http://schemas.microsoft.com/office/powerpoint/2012/main" userId="S-1-5-21-466509168-1772936955-2901788264-3292" providerId="AD"/>
      </p:ext>
    </p:extLst>
  </p:cmAuthor>
  <p:cmAuthor id="3" name="Pålsson Maria" initials="PM" lastIdx="62" clrIdx="2">
    <p:extLst>
      <p:ext uri="{19B8F6BF-5375-455C-9EA6-DF929625EA0E}">
        <p15:presenceInfo xmlns:p15="http://schemas.microsoft.com/office/powerpoint/2012/main" userId="S-1-5-21-466509168-1772936955-2901788264-30279" providerId="AD"/>
      </p:ext>
    </p:extLst>
  </p:cmAuthor>
  <p:cmAuthor id="4" name="Ruud Emelie" initials="RE" lastIdx="1" clrIdx="3">
    <p:extLst>
      <p:ext uri="{19B8F6BF-5375-455C-9EA6-DF929625EA0E}">
        <p15:presenceInfo xmlns:p15="http://schemas.microsoft.com/office/powerpoint/2012/main" userId="S-1-5-21-466509168-1772936955-2901788264-33675" providerId="AD"/>
      </p:ext>
    </p:extLst>
  </p:cmAuthor>
  <p:cmAuthor id="5" name="Rotter Pontus" initials="RP" lastIdx="3" clrIdx="4">
    <p:extLst>
      <p:ext uri="{19B8F6BF-5375-455C-9EA6-DF929625EA0E}">
        <p15:presenceInfo xmlns:p15="http://schemas.microsoft.com/office/powerpoint/2012/main" userId="S-1-5-21-466509168-1772936955-2901788264-483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E8F9"/>
    <a:srgbClr val="081E34"/>
    <a:srgbClr val="F6EFE9"/>
    <a:srgbClr val="000000"/>
    <a:srgbClr val="993B0E"/>
    <a:srgbClr val="DAE8F8"/>
    <a:srgbClr val="A6A6A6"/>
    <a:srgbClr val="FFFFFF"/>
    <a:srgbClr val="CC4E13"/>
    <a:srgbClr val="0B23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64547" autoAdjust="0"/>
  </p:normalViewPr>
  <p:slideViewPr>
    <p:cSldViewPr snapToGrid="0">
      <p:cViewPr varScale="1">
        <p:scale>
          <a:sx n="54" d="100"/>
          <a:sy n="54" d="100"/>
        </p:scale>
        <p:origin x="1934" y="67"/>
      </p:cViewPr>
      <p:guideLst/>
    </p:cSldViewPr>
  </p:slideViewPr>
  <p:notesTextViewPr>
    <p:cViewPr>
      <p:scale>
        <a:sx n="3" d="2"/>
        <a:sy n="3" d="2"/>
      </p:scale>
      <p:origin x="0" y="0"/>
    </p:cViewPr>
  </p:notesTextViewPr>
  <p:sorterViewPr>
    <p:cViewPr>
      <p:scale>
        <a:sx n="70" d="100"/>
        <a:sy n="70" d="100"/>
      </p:scale>
      <p:origin x="0" y="-31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8C63B9-86EF-4209-AC49-3E4A014F543A}" type="datetimeFigureOut">
              <a:rPr lang="sv-SE" smtClean="0"/>
              <a:t>2026-06-04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3E5DC-3020-47B7-8ED6-DB931FEB4490}" type="slidenum">
              <a:rPr lang="sv-SE" smtClean="0"/>
              <a:t>‹#›</a:t>
            </a:fld>
            <a:endParaRPr lang="sv-SE"/>
          </a:p>
        </p:txBody>
      </p:sp>
    </p:spTree>
    <p:extLst>
      <p:ext uri="{BB962C8B-B14F-4D97-AF65-F5344CB8AC3E}">
        <p14:creationId xmlns:p14="http://schemas.microsoft.com/office/powerpoint/2010/main" val="2263531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www.mcf.se/ledningsamverkan" TargetMode="External"/><Relationship Id="rId13" Type="http://schemas.openxmlformats.org/officeDocument/2006/relationships/hyperlink" Target="http://www.mcf.se/utbildning" TargetMode="External"/><Relationship Id="rId3" Type="http://schemas.openxmlformats.org/officeDocument/2006/relationships/hyperlink" Target="http://www.mcf.se/civiltforsvar" TargetMode="External"/><Relationship Id="rId7" Type="http://schemas.openxmlformats.org/officeDocument/2006/relationships/hyperlink" Target="http://www.mcf.se/ova" TargetMode="External"/><Relationship Id="rId12" Type="http://schemas.openxmlformats.org/officeDocument/2006/relationships/hyperlink" Target="http://www.msb.se/forsorjningsberedskap"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mcf.se/otf" TargetMode="External"/><Relationship Id="rId11" Type="http://schemas.openxmlformats.org/officeDocument/2006/relationships/hyperlink" Target="http://www.mcf.se/beredskapforforetag/" TargetMode="External"/><Relationship Id="rId5" Type="http://schemas.openxmlformats.org/officeDocument/2006/relationships/hyperlink" Target="http://www.mcf.se/strukturreform" TargetMode="External"/><Relationship Id="rId10" Type="http://schemas.openxmlformats.org/officeDocument/2006/relationships/hyperlink" Target="http://www.mcf.se/kontinuitetshantering" TargetMode="External"/><Relationship Id="rId4" Type="http://schemas.openxmlformats.org/officeDocument/2006/relationships/hyperlink" Target="http://www.msb.se/beredskapssystemet" TargetMode="External"/><Relationship Id="rId9" Type="http://schemas.openxmlformats.org/officeDocument/2006/relationships/hyperlink" Target="http://www.mcf.se/samhallsviktigverksamhet"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riksdagen.se/sv/dokument-och-lagar/dokument/svensk-forfattningssamling/forordning-2022525-om-civilomradesansvariga_sfs-2022-525/"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riksdagen.se/sv/dokument-och-lagar/dokument/svensk-forfattningssamling/forordning-2017868-med-lansstyrelseinstruktion_sfs-2017-868/" TargetMode="External"/><Relationship Id="rId5" Type="http://schemas.openxmlformats.org/officeDocument/2006/relationships/hyperlink" Target="https://www.riksdagen.se/sv/dokument-och-lagar/dokument/svensk-forfattningssamling/forordning-2017870-om-lansstyrelsernas_sfs-2017-870/" TargetMode="External"/><Relationship Id="rId4" Type="http://schemas.openxmlformats.org/officeDocument/2006/relationships/hyperlink" Target="https://www.riksdagen.se/sv/dokument-och-lagar/dokument/svensk-forfattningssamling/lag-2006544-om-kommuners-och-regioners-atgarder_sfs-2006-544/"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Rubriksida</a:t>
            </a:r>
          </a:p>
        </p:txBody>
      </p:sp>
      <p:sp>
        <p:nvSpPr>
          <p:cNvPr id="4" name="Platshållare för bildnummer 3"/>
          <p:cNvSpPr>
            <a:spLocks noGrp="1"/>
          </p:cNvSpPr>
          <p:nvPr>
            <p:ph type="sldNum" sz="quarter" idx="5"/>
          </p:nvPr>
        </p:nvSpPr>
        <p:spPr/>
        <p:txBody>
          <a:bodyPr/>
          <a:lstStyle/>
          <a:p>
            <a:fld id="{5A73E5DC-3020-47B7-8ED6-DB931FEB4490}" type="slidenum">
              <a:rPr lang="sv-SE" smtClean="0"/>
              <a:t>1</a:t>
            </a:fld>
            <a:endParaRPr lang="sv-SE"/>
          </a:p>
        </p:txBody>
      </p:sp>
    </p:spTree>
    <p:extLst>
      <p:ext uri="{BB962C8B-B14F-4D97-AF65-F5344CB8AC3E}">
        <p14:creationId xmlns:p14="http://schemas.microsoft.com/office/powerpoint/2010/main" val="85514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b="1" dirty="0">
                <a:solidFill>
                  <a:srgbClr val="000000"/>
                </a:solidFill>
                <a:latin typeface="Poppins SemiBold" panose="00000700000000000000" pitchFamily="2" charset="0"/>
              </a:rPr>
              <a:t>Alla som har ansvar och uppgifter för vår beredskap kallas för en aktör. </a:t>
            </a:r>
          </a:p>
          <a:p>
            <a:pPr marL="171450" indent="-171450">
              <a:buFont typeface="Arial" panose="020B0604020202020204" pitchFamily="34" charset="0"/>
              <a:buChar char="•"/>
            </a:pPr>
            <a:r>
              <a:rPr lang="sv-SE" sz="1200" b="0" dirty="0">
                <a:solidFill>
                  <a:srgbClr val="000000"/>
                </a:solidFill>
                <a:latin typeface="Poppins SemiBold" panose="00000700000000000000" pitchFamily="2" charset="0"/>
              </a:rPr>
              <a:t>Det finns civila och militära aktörer. De civila aktörerna finns både inom offentlig sektor, inom näringslivet och frivilliga organisationer. Privatpersoner är också civila aktörer. </a:t>
            </a:r>
          </a:p>
          <a:p>
            <a:pPr marL="171450" indent="-171450">
              <a:buFont typeface="Arial" panose="020B0604020202020204" pitchFamily="34" charset="0"/>
              <a:buChar char="•"/>
            </a:pPr>
            <a:r>
              <a:rPr lang="sv-SE" sz="1200" b="0" dirty="0">
                <a:solidFill>
                  <a:srgbClr val="000000"/>
                </a:solidFill>
                <a:latin typeface="Poppins SemiBold" panose="00000700000000000000" pitchFamily="2" charset="0"/>
              </a:rPr>
              <a:t>Vi har olika ansvarsområden och befinner oss på olika platser och samhällsnivåer, från lokal nivå ända upp till internationella sammanhang. Vi måste tillsammans se till att samhället fungerar - oavsett händelse. Det är därför viktigt att förstå och ha kunskap om den egna organisationens roll och ansvar, men också veta vilka uppgifter andra aktörer har ansvar för.</a:t>
            </a:r>
            <a:endParaRPr lang="sv-SE" sz="1200" b="0" kern="0" dirty="0">
              <a:solidFill>
                <a:srgbClr val="000000"/>
              </a:solidFill>
              <a:effectLst/>
              <a:latin typeface="Poppins SemiBold" panose="00000700000000000000"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0E0E0F"/>
              </a:solidFill>
              <a:effectLst/>
              <a:latin typeface="slusse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0E0E0F"/>
                </a:solidFill>
                <a:effectLst/>
                <a:latin typeface="slussen"/>
              </a:rPr>
              <a:t>Aktörer på bilden kommer från </a:t>
            </a:r>
            <a:r>
              <a:rPr lang="sv-SE" b="1" dirty="0"/>
              <a:t>Totalförsvarspropositionen 2025-2030:</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t>”Regeringen konstaterar att civilt försvar är den verksamhet som statliga myndigheter, kommuner och regioner, näringsliv, frivilligorganisationer, arbetsmarknadens parter, trossamfund, enskilda individer samt förenings och kulturliv m.fl. vidtar för att förbereda Sverige för krig. I fredstid utgörs verksamheten av beredskapsplanering och förmågehöjande åtgärder. Under höjd beredskap och ytterst krig utgörs verksamheten av nödvändiga åtgärder för att upprätthålla målet för det civila försvaret.”</a:t>
            </a:r>
            <a:endParaRPr lang="sv-SE" b="0" i="0" dirty="0">
              <a:solidFill>
                <a:srgbClr val="0E0E0F"/>
              </a:solidFill>
              <a:effectLst/>
              <a:latin typeface="slussen"/>
            </a:endParaRPr>
          </a:p>
          <a:p>
            <a:endParaRPr lang="sv-SE" b="0" i="0" dirty="0">
              <a:solidFill>
                <a:srgbClr val="0E0E0F"/>
              </a:solidFill>
              <a:effectLst/>
              <a:latin typeface="slussen"/>
            </a:endParaRPr>
          </a:p>
          <a:p>
            <a:r>
              <a:rPr lang="sv-SE" b="1" i="0" dirty="0">
                <a:solidFill>
                  <a:srgbClr val="0E0E0F"/>
                </a:solidFill>
                <a:effectLst/>
                <a:latin typeface="slussen"/>
              </a:rPr>
              <a:t>Här beskrivs några ansvarsområden för olika aktörer:</a:t>
            </a:r>
            <a:endParaRPr lang="sv-SE" dirty="0"/>
          </a:p>
          <a:p>
            <a:r>
              <a:rPr lang="sv-SE" dirty="0"/>
              <a:t>KOMMUNER: På</a:t>
            </a:r>
            <a:r>
              <a:rPr lang="sv-SE" sz="1200" b="0" dirty="0">
                <a:solidFill>
                  <a:srgbClr val="000000"/>
                </a:solidFill>
                <a:latin typeface="Poppins SemiBold" panose="00000700000000000000" pitchFamily="2" charset="0"/>
              </a:rPr>
              <a:t> lokal nivå ansvarar Sveriges 290 kommuner för viktiga samhällsfunktioner som skola och förskola, räddningstjänst, socialtjänst och äldreomsorg, som måste fungera även vid kris och krig. Kommuner ska ha en god förmåga att hantera fredstida krissituationer och ha en grundläggande förmåga till civilt försvar.</a:t>
            </a:r>
            <a:endParaRPr lang="sv-SE" sz="1200" b="1" u="sng" kern="0" dirty="0">
              <a:solidFill>
                <a:srgbClr val="00B050"/>
              </a:solidFill>
              <a:effectLst/>
              <a:latin typeface="Poppins SemiBold" panose="00000700000000000000" pitchFamily="2" charset="0"/>
              <a:ea typeface="Calibri" panose="020F0502020204030204" pitchFamily="34" charset="0"/>
              <a:cs typeface="Calibri" panose="020F0502020204030204" pitchFamily="34" charset="0"/>
            </a:endParaRPr>
          </a:p>
          <a:p>
            <a:pPr>
              <a:lnSpc>
                <a:spcPct val="107000"/>
              </a:lnSpc>
              <a:spcAft>
                <a:spcPts val="800"/>
              </a:spcAft>
            </a:pPr>
            <a:r>
              <a:rPr lang="sv-SE" sz="1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Kommunernas uppgifter är bland annat att: </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sv-SE" sz="1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genomföra risk- och sårbarhetsanalyser</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sv-SE" sz="1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vidta de förberedelser som behövs för verksamheten under höjd beredskap </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sv-SE" sz="1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identifiera samhällsviktig verksamhet och arbeta med kontinuitetshantering</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Kommunerna har dessutom det </a:t>
            </a:r>
            <a:r>
              <a:rPr lang="sv-SE" sz="1200" b="1"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geografiska områdesansvaret</a:t>
            </a:r>
            <a:r>
              <a:rPr lang="sv-SE" sz="1200" kern="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på lokal nivå, dvs. inom kommunens område. </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sv-SE" dirty="0"/>
              <a:t>REGIONER: Sveriges</a:t>
            </a:r>
            <a:r>
              <a:rPr lang="sv-SE" sz="1200" b="0" dirty="0">
                <a:solidFill>
                  <a:srgbClr val="000000"/>
                </a:solidFill>
                <a:latin typeface="Poppins SemiBold" panose="00000700000000000000" pitchFamily="2" charset="0"/>
              </a:rPr>
              <a:t> 21 regioner ansvarar för uppgifter som hälso- och sjukvård, smittskydd, kultur, kollektivtrafik samt utveckling och tillväxt. Regioner är självstyrande och styrs av regionalt folkvalda politiker. Regionen ska ha en god förmåga att hantera fredstida krissituationer och ha en grundläggande förmåga till civilt försvar. </a:t>
            </a:r>
          </a:p>
          <a:p>
            <a:r>
              <a:rPr lang="sv-SE" sz="1200" b="0" dirty="0">
                <a:solidFill>
                  <a:srgbClr val="000000"/>
                </a:solidFill>
                <a:latin typeface="Poppins SemiBold" panose="00000700000000000000" pitchFamily="2" charset="0"/>
              </a:rPr>
              <a:t>Regionernas uppgifter är bland annat att:</a:t>
            </a:r>
          </a:p>
          <a:p>
            <a:pPr marL="285750" indent="-285750">
              <a:buFont typeface="Arial" panose="020B0604020202020204" pitchFamily="34" charset="0"/>
              <a:buChar char="•"/>
            </a:pPr>
            <a:r>
              <a:rPr lang="sv-SE" sz="1200" b="0" dirty="0">
                <a:solidFill>
                  <a:srgbClr val="000000"/>
                </a:solidFill>
                <a:latin typeface="Poppins SemiBold" panose="00000700000000000000" pitchFamily="2" charset="0"/>
              </a:rPr>
              <a:t>genomföra risk- och sårbarhetsanalyser</a:t>
            </a:r>
          </a:p>
          <a:p>
            <a:pPr marL="285750" indent="-285750">
              <a:buFont typeface="Arial" panose="020B0604020202020204" pitchFamily="34" charset="0"/>
              <a:buChar char="•"/>
            </a:pPr>
            <a:r>
              <a:rPr lang="sv-SE" sz="1200" b="0" dirty="0">
                <a:solidFill>
                  <a:srgbClr val="000000"/>
                </a:solidFill>
                <a:latin typeface="Poppins SemiBold" panose="00000700000000000000" pitchFamily="2" charset="0"/>
              </a:rPr>
              <a:t>ha en katastrofmedicinsk beredskapsplan</a:t>
            </a:r>
          </a:p>
          <a:p>
            <a:pPr marL="285750" indent="-285750">
              <a:buFont typeface="Arial" panose="020B0604020202020204" pitchFamily="34" charset="0"/>
              <a:buChar char="•"/>
            </a:pPr>
            <a:r>
              <a:rPr lang="sv-SE" sz="1200" b="0" dirty="0">
                <a:solidFill>
                  <a:srgbClr val="000000"/>
                </a:solidFill>
                <a:latin typeface="Poppins SemiBold" panose="00000700000000000000" pitchFamily="2" charset="0"/>
              </a:rPr>
              <a:t>vidta de förberedelser som behövs för verksamheten under höjd beredskap.</a:t>
            </a:r>
          </a:p>
          <a:p>
            <a:endParaRPr lang="sv-SE" sz="12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b="0" dirty="0">
                <a:solidFill>
                  <a:srgbClr val="000000"/>
                </a:solidFill>
                <a:latin typeface="Poppins SemiBold" panose="00000700000000000000" pitchFamily="2" charset="0"/>
              </a:rPr>
              <a:t>STATLIGA MYNDIGHETER</a:t>
            </a:r>
            <a:r>
              <a:rPr lang="sv-SE" sz="1200" b="0" dirty="0">
                <a:solidFill>
                  <a:srgbClr val="000000"/>
                </a:solidFill>
                <a:latin typeface="Open Sans" pitchFamily="2" charset="0"/>
              </a:rPr>
              <a:t>: Varje myndighet ska förbereda och planera inför och vid fredstida kriser genom att till exempel</a:t>
            </a:r>
          </a:p>
          <a:p>
            <a:pPr marL="171450" indent="-171450">
              <a:buFont typeface="Arial" panose="020B0604020202020204" pitchFamily="34" charset="0"/>
              <a:buChar char="•"/>
            </a:pPr>
            <a:r>
              <a:rPr lang="sv-SE" sz="1200" b="0" dirty="0">
                <a:solidFill>
                  <a:srgbClr val="000000"/>
                </a:solidFill>
                <a:latin typeface="Open Sans" pitchFamily="2" charset="0"/>
              </a:rPr>
              <a:t>identifiera samhällsviktig verksamhet och beroenden</a:t>
            </a:r>
          </a:p>
          <a:p>
            <a:pPr marL="171450" indent="-171450">
              <a:buFont typeface="Arial" panose="020B0604020202020204" pitchFamily="34" charset="0"/>
              <a:buChar char="•"/>
            </a:pPr>
            <a:r>
              <a:rPr lang="sv-SE" sz="1200" b="0" dirty="0">
                <a:solidFill>
                  <a:srgbClr val="000000"/>
                </a:solidFill>
                <a:latin typeface="Open Sans" pitchFamily="2" charset="0"/>
              </a:rPr>
              <a:t>analysera risker och sårbarheter och dokumentera dem i en risk- och sårbarhetsanalys (RSA)</a:t>
            </a:r>
          </a:p>
          <a:p>
            <a:pPr marL="171450" indent="-171450">
              <a:buFont typeface="Arial" panose="020B0604020202020204" pitchFamily="34" charset="0"/>
              <a:buChar char="•"/>
            </a:pPr>
            <a:r>
              <a:rPr lang="sv-SE" sz="1200" b="0" dirty="0">
                <a:solidFill>
                  <a:srgbClr val="000000"/>
                </a:solidFill>
                <a:latin typeface="Open Sans" pitchFamily="2" charset="0"/>
              </a:rPr>
              <a:t>identifiera behov av åtgärder inom både den egna verksamheten och inom sitt ansvarsområde </a:t>
            </a:r>
          </a:p>
          <a:p>
            <a:pPr marL="171450" indent="-171450">
              <a:buFont typeface="Arial" panose="020B0604020202020204" pitchFamily="34" charset="0"/>
              <a:buChar char="•"/>
            </a:pPr>
            <a:r>
              <a:rPr lang="sv-SE" sz="1200" b="0" dirty="0">
                <a:solidFill>
                  <a:srgbClr val="000000"/>
                </a:solidFill>
                <a:latin typeface="Open Sans" pitchFamily="2" charset="0"/>
              </a:rPr>
              <a:t>utbilda och öva personal i den utsträckning som behövs</a:t>
            </a:r>
          </a:p>
          <a:p>
            <a:pPr marL="171450" indent="-171450">
              <a:buFont typeface="Arial" panose="020B0604020202020204" pitchFamily="34" charset="0"/>
              <a:buChar char="•"/>
            </a:pPr>
            <a:r>
              <a:rPr lang="sv-SE" sz="1200" dirty="0">
                <a:solidFill>
                  <a:srgbClr val="000000"/>
                </a:solidFill>
                <a:latin typeface="Open Sans" pitchFamily="2" charset="0"/>
              </a:rPr>
              <a:t>arbeta systematiskt med kontinuitetshantering för att kunna fortsätta sin verksamhet i den utsträckning som det är möjligt</a:t>
            </a:r>
          </a:p>
          <a:p>
            <a:pPr marL="171450" indent="-171450">
              <a:buFont typeface="Arial" panose="020B0604020202020204" pitchFamily="34" charset="0"/>
              <a:buChar char="•"/>
            </a:pPr>
            <a:r>
              <a:rPr lang="sv-SE" sz="1200" dirty="0">
                <a:solidFill>
                  <a:srgbClr val="000000"/>
                </a:solidFill>
                <a:latin typeface="Open Sans" pitchFamily="2" charset="0"/>
              </a:rPr>
              <a:t>samverka med andra myndigheter, inklusive länsstyrelser.</a:t>
            </a:r>
            <a:endParaRPr lang="sv-SE" sz="1200" b="0" dirty="0">
              <a:solidFill>
                <a:srgbClr val="000000"/>
              </a:solidFill>
              <a:latin typeface="Open Sans" pitchFamily="2" charset="0"/>
            </a:endParaRPr>
          </a:p>
          <a:p>
            <a:r>
              <a:rPr lang="sv-SE" sz="1200" b="1" dirty="0">
                <a:solidFill>
                  <a:srgbClr val="000000"/>
                </a:solidFill>
                <a:latin typeface="Open Sans" pitchFamily="2" charset="0"/>
              </a:rPr>
              <a:t>Varje statlig myndighet ska dessutom </a:t>
            </a:r>
            <a:r>
              <a:rPr lang="sv-SE" sz="1200" b="0" dirty="0">
                <a:solidFill>
                  <a:srgbClr val="000000"/>
                </a:solidFill>
                <a:latin typeface="Open Sans" pitchFamily="2" charset="0"/>
              </a:rPr>
              <a:t>beakta totalförsvarets krav. I detta ingår att planera för att myndigheten vid höjd beredskap ska fortsätta sin verksamhet och </a:t>
            </a:r>
            <a:r>
              <a:rPr lang="sv-SE" sz="1200" dirty="0">
                <a:solidFill>
                  <a:srgbClr val="000000"/>
                </a:solidFill>
                <a:latin typeface="Open Sans" pitchFamily="2" charset="0"/>
              </a:rPr>
              <a:t>﻿vid behov krigsplacera sin personal.</a:t>
            </a:r>
            <a:endParaRPr lang="sv-SE" sz="1200" b="1" dirty="0">
              <a:solidFill>
                <a:srgbClr val="000000"/>
              </a:solidFill>
              <a:latin typeface="Poppins SemiBold" panose="000007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1" dirty="0">
                <a:solidFill>
                  <a:srgbClr val="000000"/>
                </a:solidFill>
                <a:latin typeface="Poppins SemiBold" panose="00000700000000000000" pitchFamily="2" charset="0"/>
              </a:rPr>
              <a:t>Utöver detta grundläggande ansvar har så kallade beredskapsmyndigheter </a:t>
            </a:r>
            <a:r>
              <a:rPr lang="sv-SE" sz="1200" b="0" dirty="0">
                <a:solidFill>
                  <a:srgbClr val="000000"/>
                </a:solidFill>
                <a:latin typeface="Open Sans" pitchFamily="2" charset="0"/>
              </a:rPr>
              <a:t>(däribland samtliga 21 länsstyrelser) ett utökat ansvar för Sveriges beredskap och behöver ha särskilt god förmåga att motstå hot och risker, hantera fredstida kriser och genomföra sina uppgifter vid höjd beredskap. </a:t>
            </a:r>
          </a:p>
          <a:p>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b="0" dirty="0">
                <a:solidFill>
                  <a:srgbClr val="000000"/>
                </a:solidFill>
                <a:latin typeface="Poppins SemiBold" panose="00000700000000000000" pitchFamily="2" charset="0"/>
              </a:rPr>
              <a:t>LÄNSSTYRELSER</a:t>
            </a:r>
            <a:r>
              <a:rPr lang="sv-SE" sz="1200" b="0" dirty="0">
                <a:solidFill>
                  <a:srgbClr val="000000"/>
                </a:solidFill>
                <a:latin typeface="Open Sans" pitchFamily="2" charset="0"/>
              </a:rPr>
              <a:t>: De 21 länsstyrelserna är regeringens företrädare på regional nivå och har en sammanhållande och stödjande roll inom i länen. Länsstyrelsen arbetar exempelvis med frågor som rör miljö, näringsliv, social utveckling, djurskydd, integration, transporter och infrastruktur i sitt eget län.</a:t>
            </a:r>
          </a:p>
          <a:p>
            <a:pPr marL="171450" indent="-171450">
              <a:buFont typeface="Arial" panose="020B0604020202020204" pitchFamily="34" charset="0"/>
              <a:buChar char="•"/>
            </a:pPr>
            <a:r>
              <a:rPr lang="sv-SE" sz="1200" b="0" dirty="0">
                <a:solidFill>
                  <a:srgbClr val="000000"/>
                </a:solidFill>
                <a:latin typeface="Open Sans" pitchFamily="2" charset="0"/>
              </a:rPr>
              <a:t>Länsstyrelserna är beredskapsmyndigheter och har det geografiska områdesansvaret inom länet.</a:t>
            </a:r>
          </a:p>
          <a:p>
            <a:pPr marL="171450" indent="-171450">
              <a:buFont typeface="Arial" panose="020B0604020202020204" pitchFamily="34" charset="0"/>
              <a:buChar char="•"/>
            </a:pPr>
            <a:r>
              <a:rPr lang="sv-SE" sz="1200" b="0" dirty="0">
                <a:solidFill>
                  <a:srgbClr val="000000"/>
                </a:solidFill>
                <a:latin typeface="Open Sans" pitchFamily="2" charset="0"/>
              </a:rPr>
              <a:t>Länsstyrelsen ska som högsta civila totalförsvarsmyndighet inom länet verka för att största möjliga försvarseffekt uppnås vid höjd beredskap.</a:t>
            </a:r>
            <a:endParaRPr lang="sv-SE" sz="1200" dirty="0">
              <a:solidFill>
                <a:srgbClr val="000000"/>
              </a:solidFill>
              <a:latin typeface="Open Sans" pitchFamily="2" charset="0"/>
            </a:endParaRPr>
          </a:p>
          <a:p>
            <a:pPr marL="171450" indent="-171450">
              <a:buFont typeface="Arial" panose="020B0604020202020204" pitchFamily="34" charset="0"/>
              <a:buChar char="•"/>
            </a:pPr>
            <a:r>
              <a:rPr lang="sv-SE" sz="1200" dirty="0">
                <a:solidFill>
                  <a:srgbClr val="000000"/>
                </a:solidFill>
                <a:latin typeface="Open Sans" pitchFamily="2" charset="0"/>
              </a:rPr>
              <a:t>Om Sverige är i krig kan länsstyrelsen agera självständigt om man inte alls eller med stora svårigheter kan upprätthålla kontakt med regeringen eller civilområdesansvarig länsstyrelse. Det betyder att man inom länet kan vidta några av de åtgärder som annars ingår i regeringens uppgifter.</a:t>
            </a:r>
          </a:p>
          <a:p>
            <a:pPr marL="171450" indent="-171450">
              <a:buFont typeface="Arial" panose="020B0604020202020204" pitchFamily="34" charset="0"/>
              <a:buChar char="•"/>
            </a:pPr>
            <a:r>
              <a:rPr lang="sv-SE" sz="1200" dirty="0">
                <a:solidFill>
                  <a:srgbClr val="000000"/>
                </a:solidFill>
                <a:latin typeface="Open Sans" pitchFamily="2" charset="0"/>
              </a:rPr>
              <a:t>Länsstyrelsen verkar bland annat för samordning och gemensam inriktning inom sitt län av de åtgärder som behöver vidtas.</a:t>
            </a:r>
          </a:p>
          <a:p>
            <a:endParaRPr lang="sv-SE" sz="1200" b="0" dirty="0">
              <a:solidFill>
                <a:srgbClr val="000000"/>
              </a:solidFill>
              <a:latin typeface="Open Sans" pitchFamily="2" charset="0"/>
            </a:endParaRPr>
          </a:p>
          <a:p>
            <a:r>
              <a:rPr lang="sv-SE" sz="1800" b="0" dirty="0">
                <a:solidFill>
                  <a:srgbClr val="808080"/>
                </a:solidFill>
                <a:latin typeface="Poppins SemiBold" panose="00000700000000000000" pitchFamily="2" charset="0"/>
              </a:rPr>
              <a:t>RIKSDAG OCH REGERING: Riksdagen fattar beslut på samma sätt vid kriser som i vardagen. Sverige har ingen särskild grundlagsreglering som ökar handlingsutrymmet för riksdag och regering vid fredstida kriser, däremot finns det bestämmelser i grundlagen om krig och krigsfara. Ett exempel är att en krigsdelegation, bestående av talmannen och 50 riksdagsledamöter, kan ersätta riksdagen om förhållandena kräver det vid krig eller krigsfara. </a:t>
            </a:r>
          </a:p>
          <a:p>
            <a:pPr marL="171450" indent="-171450">
              <a:buFont typeface="Arial" panose="020B0604020202020204" pitchFamily="34" charset="0"/>
              <a:buChar char="•"/>
            </a:pPr>
            <a:r>
              <a:rPr lang="sv-SE" b="0" dirty="0"/>
              <a:t>Regeringen styr de statliga myndigheterna och därmed prioriteringarna för beredskapsplaneringen.   </a:t>
            </a:r>
          </a:p>
          <a:p>
            <a:pPr marL="171450" indent="-171450">
              <a:buFont typeface="Arial" panose="020B0604020202020204" pitchFamily="34" charset="0"/>
              <a:buChar char="•"/>
            </a:pPr>
            <a:r>
              <a:rPr lang="sv-SE" b="0" dirty="0"/>
              <a:t>Det är regeringen som fattar beslut om höjd beredskap. Regeringen får utökade befogenheter vid höjd beredskap och kan till exempel utfärda föreskrifter som annars ska meddelas som lag. </a:t>
            </a:r>
          </a:p>
          <a:p>
            <a:pPr marL="171450" indent="-171450">
              <a:buFont typeface="Arial" panose="020B0604020202020204" pitchFamily="34" charset="0"/>
              <a:buChar char="•"/>
            </a:pPr>
            <a:r>
              <a:rPr lang="sv-SE" b="0" dirty="0"/>
              <a:t>Regeringen har geografiskt områdesansvar på nationell nivå och ska på en övergripande nivå säkerställa en effektiv hantering både vid fredstida kiser och höjd beredskap.</a:t>
            </a:r>
          </a:p>
          <a:p>
            <a:endParaRPr lang="sv-SE" sz="1200" dirty="0">
              <a:solidFill>
                <a:prstClr val="black"/>
              </a:solidFill>
              <a:latin typeface="Microsoft Sans Serif" panose="020B0604020202020204" pitchFamily="34" charset="0"/>
            </a:endParaRPr>
          </a:p>
          <a:p>
            <a:r>
              <a:rPr lang="sv-SE" sz="1200" b="0" dirty="0">
                <a:solidFill>
                  <a:prstClr val="black"/>
                </a:solidFill>
                <a:latin typeface="Microsoft Sans Serif" panose="020B0604020202020204" pitchFamily="34" charset="0"/>
              </a:rPr>
              <a:t>FRIVILLIGORGANISATIONER, TROSSAMFUND, FÖRENINGAR: </a:t>
            </a:r>
            <a:r>
              <a:rPr lang="sv-SE" sz="1200" b="0" dirty="0">
                <a:solidFill>
                  <a:srgbClr val="000000"/>
                </a:solidFill>
                <a:latin typeface="Open Sans" pitchFamily="2" charset="0"/>
              </a:rPr>
              <a:t>Vid omfattande samhällsstörningar är det viktigt att samhället kan ta emot hjälp från frivilliga försvarsorganisationer samt från ideella organisationer och trossamfund. De ideella organisationerna har uppdrag inom olika områden och utbildar samt rekryterar förstärkningsresurser för myndigheter, regioner och kommuner. I dessa organisationer finns en stor bredd av kunskap och erfarenhet inom till exempel logistik, samband, djursmitta, flyg samt ledning och samverkan. </a:t>
            </a:r>
          </a:p>
          <a:p>
            <a:r>
              <a:rPr lang="sv-SE" sz="1200" b="1" dirty="0">
                <a:solidFill>
                  <a:srgbClr val="000000"/>
                </a:solidFill>
                <a:latin typeface="Open Sans" pitchFamily="2" charset="0"/>
              </a:rPr>
              <a:t>Frivilliga försvarsorganisationer (FFO) </a:t>
            </a:r>
            <a:r>
              <a:rPr lang="sv-SE" sz="1200" b="0" dirty="0">
                <a:solidFill>
                  <a:srgbClr val="000000"/>
                </a:solidFill>
                <a:latin typeface="Open Sans" pitchFamily="2" charset="0"/>
              </a:rPr>
              <a:t>är 18 organisationer med särskilt utpekad ställning enligt Förordningen om frivillig försvarsverksamhet. FFO bedriver verksamhet som främjar totalförsvaret. De utgör en del av totalförsvarets personal-försörjning och förstärker de ansvariga aktörernas förmåga och uthållighet. Cirka 350 000 personer är på olika sätt engagerade i </a:t>
            </a:r>
            <a:r>
              <a:rPr lang="sv-SE" sz="1200" b="0" dirty="0" err="1">
                <a:solidFill>
                  <a:srgbClr val="000000"/>
                </a:solidFill>
                <a:latin typeface="Open Sans" pitchFamily="2" charset="0"/>
              </a:rPr>
              <a:t>FFO:erna</a:t>
            </a:r>
            <a:r>
              <a:rPr lang="sv-SE" sz="1200" b="0" dirty="0">
                <a:solidFill>
                  <a:srgbClr val="000000"/>
                </a:solidFill>
                <a:latin typeface="Open Sans" pitchFamily="2" charset="0"/>
              </a:rPr>
              <a:t>. </a:t>
            </a:r>
          </a:p>
          <a:p>
            <a:r>
              <a:rPr lang="sv-SE" sz="1200" b="0" dirty="0">
                <a:solidFill>
                  <a:srgbClr val="000000"/>
                </a:solidFill>
                <a:latin typeface="Open Sans" pitchFamily="2" charset="0"/>
              </a:rPr>
              <a:t>Exempel:</a:t>
            </a:r>
          </a:p>
          <a:p>
            <a:pPr marL="171450" indent="-171450">
              <a:buFont typeface="Arial" panose="020B0604020202020204" pitchFamily="34" charset="0"/>
              <a:buChar char="•"/>
            </a:pPr>
            <a:r>
              <a:rPr lang="sv-SE" sz="1200" dirty="0">
                <a:solidFill>
                  <a:srgbClr val="000000"/>
                </a:solidFill>
                <a:latin typeface="Open Sans" pitchFamily="2" charset="0"/>
              </a:rPr>
              <a:t>Svenska Lottakåren</a:t>
            </a:r>
          </a:p>
          <a:p>
            <a:pPr marL="171450" indent="-171450">
              <a:buFont typeface="Arial" panose="020B0604020202020204" pitchFamily="34" charset="0"/>
              <a:buChar char="•"/>
            </a:pPr>
            <a:r>
              <a:rPr lang="sv-SE" sz="1200" dirty="0">
                <a:solidFill>
                  <a:srgbClr val="000000"/>
                </a:solidFill>
                <a:latin typeface="Open Sans" pitchFamily="2" charset="0"/>
              </a:rPr>
              <a:t>Röda Korset </a:t>
            </a:r>
          </a:p>
          <a:p>
            <a:pPr marL="171450" indent="-171450">
              <a:buFont typeface="Arial" panose="020B0604020202020204" pitchFamily="34" charset="0"/>
              <a:buChar char="•"/>
            </a:pPr>
            <a:r>
              <a:rPr lang="sv-SE" sz="1200" dirty="0">
                <a:solidFill>
                  <a:srgbClr val="000000"/>
                </a:solidFill>
                <a:latin typeface="Open Sans" pitchFamily="2" charset="0"/>
              </a:rPr>
              <a:t>Civilförsvarsförbundet</a:t>
            </a:r>
          </a:p>
          <a:p>
            <a:pPr marL="171450" indent="-171450">
              <a:buFont typeface="Arial" panose="020B0604020202020204" pitchFamily="34" charset="0"/>
              <a:buChar char="•"/>
            </a:pPr>
            <a:r>
              <a:rPr lang="sv-SE" sz="1200" dirty="0">
                <a:solidFill>
                  <a:srgbClr val="000000"/>
                </a:solidFill>
                <a:latin typeface="Open Sans" pitchFamily="2" charset="0"/>
              </a:rPr>
              <a:t>Frivilliga flygkåren </a:t>
            </a:r>
          </a:p>
          <a:p>
            <a:pPr marL="171450" indent="-171450">
              <a:buFont typeface="Arial" panose="020B0604020202020204" pitchFamily="34" charset="0"/>
              <a:buChar char="•"/>
            </a:pPr>
            <a:r>
              <a:rPr lang="sv-SE" sz="1200" dirty="0">
                <a:solidFill>
                  <a:srgbClr val="000000"/>
                </a:solidFill>
                <a:latin typeface="Open Sans" pitchFamily="2" charset="0"/>
              </a:rPr>
              <a:t>Svenska Brukshundklubben</a:t>
            </a:r>
          </a:p>
          <a:p>
            <a:pPr>
              <a:buFont typeface="Symbol" panose="05050102010706020507" pitchFamily="18" charset="2"/>
              <a:buNone/>
            </a:pPr>
            <a:r>
              <a:rPr lang="sv-SE" sz="1200" b="1" dirty="0">
                <a:solidFill>
                  <a:prstClr val="black"/>
                </a:solidFill>
                <a:latin typeface="Microsoft Sans Serif" panose="020B0604020202020204" pitchFamily="34" charset="0"/>
              </a:rPr>
              <a:t>Frivilliga resursgrupper (FRG) </a:t>
            </a:r>
            <a:r>
              <a:rPr lang="sv-SE" sz="1200" dirty="0">
                <a:solidFill>
                  <a:prstClr val="black"/>
                </a:solidFill>
                <a:latin typeface="Microsoft Sans Serif" panose="020B0604020202020204" pitchFamily="34" charset="0"/>
              </a:rPr>
              <a:t>är en frivillig resurs för kommunal krishantering som regleras genom avtal med enskilda individer. FRG finns i många kommuner. Syftet är att samla frivilliga försvarsorganisationers kompetenser på lokal nivå. FRG består av särskilt utbildade frivilliga från de frivilliga försvarsorganisationerna, organiserade till stöd för kommunen vid kris och krig. Kommunen är huvudman för FRG och avgör när FRG ska aktiveras och vilka arbetsuppgifter som ska lösas.</a:t>
            </a:r>
          </a:p>
          <a:p>
            <a:r>
              <a:rPr lang="sv-SE" sz="1200" b="1" dirty="0">
                <a:solidFill>
                  <a:srgbClr val="000000"/>
                </a:solidFill>
                <a:latin typeface="Open Sans" pitchFamily="2" charset="0"/>
              </a:rPr>
              <a:t>Trossamfunden</a:t>
            </a:r>
            <a:r>
              <a:rPr lang="sv-SE" sz="1200" b="0" dirty="0">
                <a:solidFill>
                  <a:srgbClr val="000000"/>
                </a:solidFill>
                <a:latin typeface="Open Sans" pitchFamily="2" charset="0"/>
              </a:rPr>
              <a:t> utgör en stor och bred resurs för samhällets beredskap på alla nivåer och kan bidra i beredskapsarbetet bland annat genom sin erfarenhet av att samla människor i svåra stunder och vana att möta människor i kris. Exempel:</a:t>
            </a:r>
          </a:p>
          <a:p>
            <a:pPr marL="171450" indent="-171450">
              <a:buFont typeface="Arial" panose="020B0604020202020204" pitchFamily="34" charset="0"/>
              <a:buChar char="•"/>
            </a:pPr>
            <a:r>
              <a:rPr lang="sv-SE" sz="1200" b="0" dirty="0">
                <a:solidFill>
                  <a:srgbClr val="000000"/>
                </a:solidFill>
                <a:latin typeface="Open Sans" pitchFamily="2" charset="0"/>
              </a:rPr>
              <a:t>Svenska kyrkan </a:t>
            </a:r>
          </a:p>
          <a:p>
            <a:pPr marL="171450" indent="-171450">
              <a:buFont typeface="Arial" panose="020B0604020202020204" pitchFamily="34" charset="0"/>
              <a:buChar char="•"/>
            </a:pPr>
            <a:r>
              <a:rPr lang="sv-SE" sz="1200" b="0" dirty="0">
                <a:solidFill>
                  <a:srgbClr val="000000"/>
                </a:solidFill>
                <a:latin typeface="Open Sans" pitchFamily="2" charset="0"/>
              </a:rPr>
              <a:t>Judiska centralrådet  </a:t>
            </a:r>
          </a:p>
          <a:p>
            <a:pPr marL="171450" indent="-171450">
              <a:buFont typeface="Arial" panose="020B0604020202020204" pitchFamily="34" charset="0"/>
              <a:buChar char="•"/>
            </a:pPr>
            <a:r>
              <a:rPr lang="sv-SE" sz="1200" b="0" dirty="0">
                <a:solidFill>
                  <a:srgbClr val="000000"/>
                </a:solidFill>
                <a:latin typeface="Open Sans" pitchFamily="2" charset="0"/>
              </a:rPr>
              <a:t>Sveriges muslimska förbund</a:t>
            </a:r>
          </a:p>
          <a:p>
            <a:r>
              <a:rPr lang="sv-SE" sz="1200" b="1" dirty="0">
                <a:solidFill>
                  <a:srgbClr val="000000"/>
                </a:solidFill>
                <a:latin typeface="Open Sans" pitchFamily="2" charset="0"/>
              </a:rPr>
              <a:t>Andra frivilliga: </a:t>
            </a:r>
            <a:r>
              <a:rPr lang="sv-SE" sz="1200" b="0" dirty="0">
                <a:solidFill>
                  <a:srgbClr val="000000"/>
                </a:solidFill>
                <a:latin typeface="Open Sans" pitchFamily="2" charset="0"/>
              </a:rPr>
              <a:t>Det finns också en mängd andra ideella organisationer och grupperingar som är viktiga för samhällets beredskap. Exempel:</a:t>
            </a:r>
          </a:p>
          <a:p>
            <a:pPr marL="171450" indent="-171450">
              <a:buFont typeface="Arial" panose="020B0604020202020204" pitchFamily="34" charset="0"/>
              <a:buChar char="•"/>
            </a:pPr>
            <a:r>
              <a:rPr lang="sv-SE" sz="1200" b="0" dirty="0">
                <a:solidFill>
                  <a:srgbClr val="000000"/>
                </a:solidFill>
                <a:latin typeface="Open Sans" pitchFamily="2" charset="0"/>
              </a:rPr>
              <a:t>Stadsmissionen</a:t>
            </a:r>
          </a:p>
          <a:p>
            <a:pPr marL="171450" indent="-171450">
              <a:buFont typeface="Arial" panose="020B0604020202020204" pitchFamily="34" charset="0"/>
              <a:buChar char="•"/>
            </a:pPr>
            <a:r>
              <a:rPr lang="sv-SE" sz="1200" b="0" dirty="0">
                <a:solidFill>
                  <a:srgbClr val="000000"/>
                </a:solidFill>
                <a:latin typeface="Open Sans" pitchFamily="2" charset="0"/>
              </a:rPr>
              <a:t>Friluftsfrämjandet</a:t>
            </a:r>
          </a:p>
          <a:p>
            <a:pPr marL="171450" indent="-171450">
              <a:buFont typeface="Arial" panose="020B0604020202020204" pitchFamily="34" charset="0"/>
              <a:buChar char="•"/>
            </a:pPr>
            <a:r>
              <a:rPr lang="sv-SE" sz="1200" b="0" dirty="0">
                <a:solidFill>
                  <a:srgbClr val="000000"/>
                </a:solidFill>
                <a:latin typeface="Open Sans" pitchFamily="2" charset="0"/>
              </a:rPr>
              <a:t>Bygdegårdsföreningar</a:t>
            </a:r>
          </a:p>
          <a:p>
            <a:pPr marL="0" indent="0">
              <a:buFont typeface="Arial" panose="020B0604020202020204" pitchFamily="34" charset="0"/>
              <a:buNone/>
            </a:pPr>
            <a:endParaRPr lang="sv-SE" sz="1200" b="0" kern="100" dirty="0">
              <a:solidFill>
                <a:srgbClr val="000000"/>
              </a:solidFill>
              <a:effectLst/>
              <a:latin typeface="Open Sans" pitchFamily="2"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sv-SE" sz="1200" b="0" kern="100" dirty="0">
                <a:solidFill>
                  <a:srgbClr val="000000"/>
                </a:solidFill>
                <a:effectLst/>
                <a:latin typeface="Open Sans" pitchFamily="2" charset="0"/>
                <a:ea typeface="Calibri" panose="020F0502020204030204" pitchFamily="34" charset="0"/>
                <a:cs typeface="Times New Roman" panose="02020603050405020304" pitchFamily="18" charset="0"/>
              </a:rPr>
              <a:t>FÖRETAG: </a:t>
            </a:r>
            <a:r>
              <a:rPr lang="sv-SE" b="0" i="0" dirty="0">
                <a:solidFill>
                  <a:srgbClr val="141414"/>
                </a:solidFill>
                <a:effectLst/>
                <a:latin typeface="Inter"/>
              </a:rPr>
              <a:t>Företag har en avgörande roll för samhällets beredskap för kriser, krigsfara och krig. För de flesta handlar det om att hålla igång sin verksamhet. Vissa har även skyldigheter enligt avtal eller lag. Ett starkt och stabilt näringsliv är en förutsättning för att förse befolkningen med de varor och tjänster som krävs för att upprätthålla liv och hälsa. </a:t>
            </a:r>
          </a:p>
          <a:p>
            <a:pPr algn="l"/>
            <a:r>
              <a:rPr lang="sv-SE" b="0" i="0" dirty="0">
                <a:solidFill>
                  <a:srgbClr val="141414"/>
                </a:solidFill>
                <a:effectLst/>
                <a:latin typeface="Inter"/>
              </a:rPr>
              <a:t>Företag levererar varor och tjänster som är centrala för Sveriges försörjningsberedskap. Försörjningsberedskap handlar om att se till att viktiga varor och tjänster finns tillgängliga vid kris eller krig. Det innebär att hålla igång leveranser, hantera störningar och prioritera det mest nödvändiga om det blir brist på något.</a:t>
            </a: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200" b="0" kern="100" dirty="0">
                <a:effectLst/>
                <a:latin typeface="Calibri" panose="020F0502020204030204" pitchFamily="34" charset="0"/>
                <a:ea typeface="Calibri" panose="020F0502020204030204" pitchFamily="34" charset="0"/>
                <a:cs typeface="Times New Roman" panose="02020603050405020304" pitchFamily="18" charset="0"/>
              </a:rPr>
              <a:t>ARBETSMARKNADENS PARTER: </a:t>
            </a:r>
            <a:r>
              <a:rPr lang="sv-SE" dirty="0"/>
              <a:t>(Textutdrag från Totalförsvarspropositionen 2025-2030)</a:t>
            </a:r>
          </a:p>
          <a:p>
            <a:r>
              <a:rPr lang="sv-SE" dirty="0"/>
              <a:t>”En viktig förutsättning för bemanningen vid höjd beredskap är också den arbetsrättsliga </a:t>
            </a:r>
            <a:r>
              <a:rPr lang="sv-SE" dirty="0" err="1"/>
              <a:t>beredskapslagen</a:t>
            </a:r>
            <a:r>
              <a:rPr lang="sv-SE" dirty="0"/>
              <a:t> (1987:1262). Lagen gäller för hela arbetsmarknaden (såväl offentliga som privata anställningsförhållanden) och för arbetsmarknadens parter. Regeringen tog i november 2023 emot betänkandet Arbetsrätten under krig och krigsfara (SOU 2023:79) där en utredare bl.a. lämnar förslag på en justerad arbetsrättslig beredskapslagstiftning. Utredningens förslag har remitterats och bereds i Regeringskansliet”.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kern="100" dirty="0">
                <a:effectLst/>
                <a:latin typeface="Calibri" panose="020F0502020204030204" pitchFamily="34" charset="0"/>
                <a:ea typeface="Calibri" panose="020F0502020204030204" pitchFamily="34" charset="0"/>
                <a:cs typeface="Times New Roman" panose="02020603050405020304" pitchFamily="18" charset="0"/>
              </a:rPr>
              <a:t>ENSKILDA INDIVIDER: </a:t>
            </a:r>
            <a:r>
              <a:rPr lang="sv-SE" sz="1200" dirty="0">
                <a:solidFill>
                  <a:srgbClr val="000000"/>
                </a:solidFill>
                <a:latin typeface="Open Sans" pitchFamily="2" charset="0"/>
              </a:rPr>
              <a:t>Som privatperson har du ett eget ansvar för </a:t>
            </a:r>
            <a:r>
              <a:rPr lang="sv-SE" sz="1200" dirty="0">
                <a:solidFill>
                  <a:prstClr val="black"/>
                </a:solidFill>
                <a:latin typeface="Microsoft Sans Serif" panose="020B0604020202020204" pitchFamily="34" charset="0"/>
              </a:rPr>
              <a:t>att skydda sitt liv och sin egendom, </a:t>
            </a:r>
            <a:r>
              <a:rPr lang="sv-SE" sz="1200" dirty="0">
                <a:solidFill>
                  <a:srgbClr val="000000"/>
                </a:solidFill>
                <a:latin typeface="Open Sans" pitchFamily="2" charset="0"/>
              </a:rPr>
              <a:t>din hemberedskap och förväntas klara sig i minst en vecka utan samhällets hjälp, för att</a:t>
            </a:r>
            <a:r>
              <a:rPr lang="sv-SE" sz="1200" dirty="0">
                <a:solidFill>
                  <a:prstClr val="black"/>
                </a:solidFill>
                <a:latin typeface="Microsoft Sans Serif" panose="020B0604020202020204" pitchFamily="34" charset="0"/>
              </a:rPr>
              <a:t> säkra grundläggande behov av till exempel vatten, mat och värme. Du behöver också kunna ta del av information från ansvariga myndigheter och andra berörda aktörer. </a:t>
            </a:r>
            <a:r>
              <a:rPr lang="sv-SE" b="0" i="0" dirty="0">
                <a:solidFill>
                  <a:srgbClr val="141414"/>
                </a:solidFill>
                <a:effectLst/>
                <a:latin typeface="Inter"/>
              </a:rPr>
              <a:t>Desto bättre förberedd du själv är, desto mer kraft kan samhället lägga på att hjälpa de som verkligen behöver 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141414"/>
                </a:solidFill>
                <a:effectLst/>
                <a:latin typeface="Inter"/>
              </a:rPr>
              <a:t>Som svensk medborgare eller stadigvarande bosatt i Sverige kan du omfattas av beslut om totalförsvarsplikt från kalenderåret du fyller 16 till och med året du fyller 70.</a:t>
            </a:r>
            <a:endParaRPr lang="sv-SE" dirty="0"/>
          </a:p>
          <a:p>
            <a:endParaRPr lang="sv-SE"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10</a:t>
            </a:fld>
            <a:endParaRPr lang="sv-SE"/>
          </a:p>
        </p:txBody>
      </p:sp>
    </p:spTree>
    <p:extLst>
      <p:ext uri="{BB962C8B-B14F-4D97-AF65-F5344CB8AC3E}">
        <p14:creationId xmlns:p14="http://schemas.microsoft.com/office/powerpoint/2010/main" val="233663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200" dirty="0"/>
              <a:t>Det militära och civila försvaret behöver utvecklas samordnat och därför behövs också en sammanhållen planering för totalförsvaret.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sv-SE" sz="1200" dirty="0"/>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200" dirty="0"/>
              <a:t>I fred handlar det civila försvaret om planering och förberedelser – exempelvis utbildning, övning, bygga upp lager, fysiskt skydd som skyddsrum, planering för utrymning eller stöd till det militära försvaret.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sv-SE" sz="1200" b="0" dirty="0">
              <a:solidFill>
                <a:srgbClr val="000000"/>
              </a:solidFill>
              <a:latin typeface="Open Sans" pitchFamily="2"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sv-SE" sz="1200" b="0" dirty="0">
                <a:solidFill>
                  <a:srgbClr val="000000"/>
                </a:solidFill>
                <a:latin typeface="Open Sans" pitchFamily="2" charset="0"/>
              </a:rPr>
              <a:t>I fredstid hanteras samhällsstörningar inom det vi kallar krisberedskap. Det gäller naturolyckor som stormar, översvämningar men också pandemier eller stora olyckor i t.ex. kärnkraftverk. Även händelser i fred som sabotage, påverkanskampanjer, hybridhot och hybridattacker hanteras inom krisberedskapen. Dock kan resurser ( t.ex. särskild materiel) som tagits fram för totalförsvaret användas även i fred vid allvarliga händelser.</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endParaRPr lang="sv-SE" sz="1200" b="0" dirty="0">
              <a:solidFill>
                <a:srgbClr val="000000"/>
              </a:solidFill>
              <a:latin typeface="Open Sans"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dirty="0">
                <a:solidFill>
                  <a:srgbClr val="000000"/>
                </a:solidFill>
                <a:latin typeface="Open Sans" pitchFamily="2" charset="0"/>
              </a:rPr>
              <a:t>Det civila försvaret och krisberedskapen är ömsesidigt förstärkande. Åtgärder inom respektive område stärker den samlade beredskapen och samhällets motståndskraft. Inriktning är att krigets krav ska vara dimensionerande för vår samlade beredskap.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dirty="0">
              <a:solidFill>
                <a:srgbClr val="000000"/>
              </a:solidFill>
              <a:latin typeface="Open Sans"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effectLst/>
                <a:latin typeface="Garamond" panose="02020404030301010803" pitchFamily="18" charset="0"/>
                <a:ea typeface="Garamond" panose="02020404030301010803" pitchFamily="18" charset="0"/>
                <a:cs typeface="Times New Roman" panose="02020603050405020304" pitchFamily="18" charset="0"/>
              </a:rPr>
              <a:t>Sverige är ett i grunden välfungerande samhälle. Tilliten mellan medborgare, och mellan medborgarna och samhällsinstitutionerna är stark. Det är det som är grunden för vår förmåga att hantera så väl kriser som krig.</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11</a:t>
            </a:fld>
            <a:endParaRPr lang="sv-SE"/>
          </a:p>
        </p:txBody>
      </p:sp>
    </p:spTree>
    <p:extLst>
      <p:ext uri="{BB962C8B-B14F-4D97-AF65-F5344CB8AC3E}">
        <p14:creationId xmlns:p14="http://schemas.microsoft.com/office/powerpoint/2010/main" val="2456794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(bilden kan användas vid särskilda tillfällen vid behov för att prata om hur målen hänger ihop, talaren kan dela upp bilderna och tala om en del i taget)</a:t>
            </a:r>
          </a:p>
        </p:txBody>
      </p:sp>
      <p:sp>
        <p:nvSpPr>
          <p:cNvPr id="4" name="Platshållare för bildnummer 3"/>
          <p:cNvSpPr>
            <a:spLocks noGrp="1"/>
          </p:cNvSpPr>
          <p:nvPr>
            <p:ph type="sldNum" sz="quarter" idx="5"/>
          </p:nvPr>
        </p:nvSpPr>
        <p:spPr/>
        <p:txBody>
          <a:bodyPr/>
          <a:lstStyle/>
          <a:p>
            <a:fld id="{5A73E5DC-3020-47B7-8ED6-DB931FEB4490}" type="slidenum">
              <a:rPr lang="sv-SE" smtClean="0"/>
              <a:t>12</a:t>
            </a:fld>
            <a:endParaRPr lang="sv-SE"/>
          </a:p>
        </p:txBody>
      </p:sp>
    </p:spTree>
    <p:extLst>
      <p:ext uri="{BB962C8B-B14F-4D97-AF65-F5344CB8AC3E}">
        <p14:creationId xmlns:p14="http://schemas.microsoft.com/office/powerpoint/2010/main" val="96405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Grunden för totalförsvaret utgörs ytterst av </a:t>
            </a:r>
            <a:r>
              <a:rPr lang="sv-SE" sz="1200" b="1"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Sveriges befolkning. </a:t>
            </a: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Befolkningens försvarsvilja, motståndskraft och förmåga att hantera en krigssituation är avgörande för att uppnå ett trovärdigt Totalförsvar. Enligt lagen om totalförsvarsplikt är Totalförsvaret en angelägenhet för hela befolkningen.</a:t>
            </a:r>
            <a:r>
              <a:rPr lang="sv-SE" sz="1200" b="1"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Kunskap och färdigheter hos människor är en av de (tre) centrala komponenterna i vårt totalförsvar. Det gäller både befolkningen i stort men också alla de som på olika sätt arbetar med beredskapsförberedelser i fred vid kommuner, regioner, företag, myndigheter, frivilligorganisationer osv.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En annan central komponent är vårt </a:t>
            </a:r>
            <a:r>
              <a:rPr lang="sv-SE" sz="1200" b="1"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författningsstöd. </a:t>
            </a: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Det finns regelverk för planering och förberedelser i fred men också regelverk för hur vi ställer om samhället vid krigsfara och krig och hur samhället ska styras under sådana förhållanden. </a:t>
            </a:r>
            <a:r>
              <a:rPr lang="sv-SE" sz="1200" b="1" u="sng"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Författningsberedskapen</a:t>
            </a: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är de lagar och förordningar som reglerar övergången till höjd beredskap samt de lagar och förordningar som regeringen kan besluta ska börja att tillämpas vid höjd beredskap. Det behövs också gemensamma mål och inriktningar för att totalförsvaret ska vara samordnat – både i planering och under krigsfara och krig. Mål och inriktning kan förändras utifrån omvärldsutvecklingen och politiska prioriteringar.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Den tredje centrala komponenten handlar om kunna </a:t>
            </a:r>
            <a:r>
              <a:rPr lang="sv-SE" sz="1200" b="1"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finansiera och vidta beredskapsåtgärder </a:t>
            </a: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i fred för att kunna agera under höjd beredskap. Staten har ett särskilt ansvar att finansiera åtgärder för totalförsvaret som ligger utöver de beredskapsåtgärder som aktörer normalt själva finansierar. Den så kallade</a:t>
            </a:r>
            <a:r>
              <a:rPr lang="sv-SE" sz="1200" b="0" u="sng"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r>
              <a:rPr lang="sv-SE" sz="1200" b="1" u="sng"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organisationsberedskapen</a:t>
            </a:r>
            <a:r>
              <a:rPr lang="sv-SE" sz="1200" b="0" u="sng"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består av myndigheters uppgifter och organisation i krig eller vid krigsfara samt planering i fred för detta. I detta ligger också hur ledning och styrning ska genomföras. Beredskapsåtgärder omfattar en bred palett, till exempel att ta fram och öva en krigsorganisation, bygga upp lager för behov under krigsfara och krig, teckna avtal med företag, ta fram planer, utbilda, öva organisationer.</a:t>
            </a:r>
            <a:r>
              <a:rPr lang="sv-SE" sz="1200" b="1"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Den så kallade administrativa beredskapen består av två delar:  författningsberedskapen och organisationsberedskapen.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A73E5DC-3020-47B7-8ED6-DB931FEB4490}" type="slidenum">
              <a:rPr lang="sv-SE" smtClean="0"/>
              <a:t>13</a:t>
            </a:fld>
            <a:endParaRPr lang="sv-SE"/>
          </a:p>
        </p:txBody>
      </p:sp>
    </p:spTree>
    <p:extLst>
      <p:ext uri="{BB962C8B-B14F-4D97-AF65-F5344CB8AC3E}">
        <p14:creationId xmlns:p14="http://schemas.microsoft.com/office/powerpoint/2010/main" val="1832089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BC795-0904-55E1-BD10-9CAB4360AC2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389F292E-ACA8-2597-B3BD-F67CF4F599C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85AC7938-A882-E02E-F043-0F34FA2D1E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dirty="0"/>
              <a:t>På bilden har vi ringat in </a:t>
            </a:r>
            <a:r>
              <a:rPr lang="sv-SE" b="1" dirty="0"/>
              <a:t>exempel (OBS) </a:t>
            </a:r>
            <a:r>
              <a:rPr lang="sv-SE" dirty="0"/>
              <a:t>på några av de viktigaste samhällsfunktionerna.</a:t>
            </a:r>
          </a:p>
          <a:p>
            <a:pPr marL="342900" lvl="0" indent="-342900">
              <a:buFont typeface="Arial" panose="020B0604020202020204" pitchFamily="34" charset="0"/>
              <a:buChar char="•"/>
            </a:pPr>
            <a:r>
              <a:rPr lang="sv-SE" sz="1800" dirty="0">
                <a:effectLst/>
                <a:latin typeface="Calibri" panose="020F0502020204030204" pitchFamily="34" charset="0"/>
                <a:ea typeface="Times New Roman" panose="02020603050405020304" pitchFamily="18" charset="0"/>
              </a:rPr>
              <a:t>Elektroniska kommunikationer (masten)</a:t>
            </a:r>
            <a:endParaRPr lang="sv-SE" sz="1800"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sv-SE" sz="1800" dirty="0">
                <a:effectLst/>
                <a:latin typeface="Calibri" panose="020F0502020204030204" pitchFamily="34" charset="0"/>
                <a:ea typeface="Times New Roman" panose="02020603050405020304" pitchFamily="18" charset="0"/>
              </a:rPr>
              <a:t>Energiförsörjning (vindkraften)</a:t>
            </a:r>
            <a:endParaRPr lang="sv-SE" sz="1800"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sv-SE" sz="1800" dirty="0">
                <a:effectLst/>
                <a:latin typeface="Calibri" panose="020F0502020204030204" pitchFamily="34" charset="0"/>
                <a:ea typeface="Times New Roman" panose="02020603050405020304" pitchFamily="18" charset="0"/>
              </a:rPr>
              <a:t>Hälsa, vård och omsorg (sjukhuset)</a:t>
            </a:r>
            <a:endParaRPr lang="sv-SE" sz="1800"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sv-SE" sz="1800" dirty="0">
                <a:effectLst/>
                <a:latin typeface="Calibri" panose="020F0502020204030204" pitchFamily="34" charset="0"/>
                <a:ea typeface="Times New Roman" panose="02020603050405020304" pitchFamily="18" charset="0"/>
              </a:rPr>
              <a:t>Livsmedelsförsörjning (lantbruket)</a:t>
            </a:r>
            <a:endParaRPr lang="sv-SE" sz="1800"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sv-SE" sz="1800" dirty="0">
                <a:effectLst/>
                <a:latin typeface="Calibri" panose="020F0502020204030204" pitchFamily="34" charset="0"/>
                <a:ea typeface="Times New Roman" panose="02020603050405020304" pitchFamily="18" charset="0"/>
              </a:rPr>
              <a:t>Räddningstjänst och skydd av civilbefolkning (brandbil mm)</a:t>
            </a:r>
            <a:endParaRPr lang="sv-SE" sz="1800" dirty="0">
              <a:effectLst/>
              <a:latin typeface="Calibri" panose="020F0502020204030204" pitchFamily="34" charset="0"/>
              <a:ea typeface="Calibri" panose="020F0502020204030204" pitchFamily="34" charset="0"/>
            </a:endParaRPr>
          </a:p>
          <a:p>
            <a:pPr marL="342900" lvl="0" indent="-342900">
              <a:buFont typeface="Arial" panose="020B0604020202020204" pitchFamily="34" charset="0"/>
              <a:buChar char="•"/>
            </a:pPr>
            <a:r>
              <a:rPr lang="sv-SE" sz="1800" dirty="0">
                <a:effectLst/>
                <a:latin typeface="Calibri" panose="020F0502020204030204" pitchFamily="34" charset="0"/>
                <a:ea typeface="Times New Roman" panose="02020603050405020304" pitchFamily="18" charset="0"/>
              </a:rPr>
              <a:t>Transport (tåget)</a:t>
            </a:r>
            <a:endParaRPr lang="sv-SE"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171450" indent="-171450">
              <a:buFont typeface="Arial" panose="020B0604020202020204" pitchFamily="34" charset="0"/>
              <a:buChar char="•"/>
            </a:pPr>
            <a:r>
              <a:rPr lang="sv-SE" dirty="0"/>
              <a:t>Vårt moderna samhälle är komplext och många delar är beroende av varandra för att fungera. För att kunna analysera beroenden mellan delarna i samhället och vidta åtgärder som gör samhället mer motståndskraftigt behöver vi utgå från vissa gemensamma begrepp och gemensam syn på vad som kan vara de viktigaste samhällsfunktionerna.</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Att säkerställa de viktigaste samhällsfunktionerna är avgörande för att samhället ska fungera vid fredstida krissituationer, inför och under höjd beredskap och ytterst vid krig. Det är en central del i beredskapsarbetet, arbetet med civilt försvar och totalförsvaret i stort. Det handlar om att ha en förmåga att upprätthålla dessa samhällsfunktioner på såväl nationell, regional som lokal nivå.</a:t>
            </a:r>
          </a:p>
          <a:p>
            <a:pPr marL="0" indent="0">
              <a:buFont typeface="Arial" panose="020B0604020202020204" pitchFamily="34" charset="0"/>
              <a:buNone/>
            </a:pPr>
            <a:endParaRPr lang="sv-SE" dirty="0"/>
          </a:p>
          <a:p>
            <a:pPr marL="171450" indent="-171450">
              <a:buFont typeface="Arial" panose="020B0604020202020204" pitchFamily="34" charset="0"/>
              <a:buChar char="•"/>
            </a:pPr>
            <a:r>
              <a:rPr lang="sv-SE" dirty="0"/>
              <a:t>De viktiga samhällsfunktionerna utgör grunden för att identifiera samhällsviktig verksamhet. Därmed är listan över de viktiga samhällsfunktionerna en utgångspunkt för samtliga aktörer i beredskapssystemet gällande exempelvis beredskapsplanering, samverkan och samordning med och mellan aktörer, rapportering av lägesbilder och prioritering av resurser vid händelser. Målet är att viktiga samhällsfunktioner ska upprätthållas för att på så vis stärka samhällets beredskap.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Myndigheten för civilt försvar har tagit fram en lista med de viktigaste samhällsfunktionerna. Listan innehåller just nu 61 samhällsfunktionerna men det kan både tillkomma och försvinna funktioner över tid.</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Inom Nato har sju civila förmågor (NATO </a:t>
            </a:r>
            <a:r>
              <a:rPr lang="sv-SE" dirty="0" err="1"/>
              <a:t>Baseline</a:t>
            </a:r>
            <a:r>
              <a:rPr lang="sv-SE" dirty="0"/>
              <a:t> </a:t>
            </a:r>
            <a:r>
              <a:rPr lang="sv-SE" dirty="0" err="1"/>
              <a:t>Requirements</a:t>
            </a:r>
            <a:r>
              <a:rPr lang="sv-SE" dirty="0"/>
              <a:t>) pekats ut som särskilt viktiga för att säkerställa politiskt beslutsfattande och centrala ledningsfunktioner, viktiga samhällsfunktioner och civilt stöd till militär verksamhet. Dessa delar inkluderas nu i vårt nationella arbete.</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endParaRPr lang="sv-SE" dirty="0"/>
          </a:p>
          <a:p>
            <a:r>
              <a:rPr lang="sv-SE" dirty="0"/>
              <a:t>Identifiera de samhällsviktiga verksamheter som  upprätthåller de viktigaste samhällsfunktionerna. Stärk verksamheten med verktyg som</a:t>
            </a:r>
          </a:p>
          <a:p>
            <a:pPr marL="171450" indent="-171450">
              <a:buFont typeface="Arial" panose="020B0604020202020204" pitchFamily="34" charset="0"/>
              <a:buChar char="•"/>
            </a:pPr>
            <a:r>
              <a:rPr lang="sv-SE" dirty="0"/>
              <a:t>kontinuitetshantering</a:t>
            </a:r>
          </a:p>
          <a:p>
            <a:pPr marL="171450" indent="-171450">
              <a:buFont typeface="Arial" panose="020B0604020202020204" pitchFamily="34" charset="0"/>
              <a:buChar char="•"/>
            </a:pPr>
            <a:r>
              <a:rPr lang="sv-SE" dirty="0"/>
              <a:t>riskhantering</a:t>
            </a:r>
          </a:p>
          <a:p>
            <a:pPr marL="171450" indent="-171450">
              <a:buFont typeface="Arial" panose="020B0604020202020204" pitchFamily="34" charset="0"/>
              <a:buChar char="•"/>
            </a:pPr>
            <a:r>
              <a:rPr lang="sv-SE" dirty="0"/>
              <a:t>informations- och cybersäkerhet.</a:t>
            </a:r>
          </a:p>
          <a:p>
            <a:pPr marL="0" indent="0">
              <a:buFont typeface="Arial" panose="020B0604020202020204" pitchFamily="34" charset="0"/>
              <a:buNone/>
            </a:pPr>
            <a:r>
              <a:rPr lang="sv-SE" dirty="0"/>
              <a:t>www.mcf.se/samhallsviktigverksamhet</a:t>
            </a:r>
          </a:p>
          <a:p>
            <a:endParaRPr lang="sv-SE" dirty="0"/>
          </a:p>
        </p:txBody>
      </p:sp>
      <p:sp>
        <p:nvSpPr>
          <p:cNvPr id="4" name="Platshållare för bildnummer 3">
            <a:extLst>
              <a:ext uri="{FF2B5EF4-FFF2-40B4-BE49-F238E27FC236}">
                <a16:creationId xmlns:a16="http://schemas.microsoft.com/office/drawing/2014/main" id="{661A633D-4670-6694-ADC8-79ED34149CFE}"/>
              </a:ext>
            </a:extLst>
          </p:cNvPr>
          <p:cNvSpPr>
            <a:spLocks noGrp="1"/>
          </p:cNvSpPr>
          <p:nvPr>
            <p:ph type="sldNum" sz="quarter" idx="5"/>
          </p:nvPr>
        </p:nvSpPr>
        <p:spPr/>
        <p:txBody>
          <a:bodyPr/>
          <a:lstStyle/>
          <a:p>
            <a:fld id="{5A73E5DC-3020-47B7-8ED6-DB931FEB4490}" type="slidenum">
              <a:rPr lang="sv-SE" smtClean="0"/>
              <a:t>14</a:t>
            </a:fld>
            <a:endParaRPr lang="sv-SE"/>
          </a:p>
        </p:txBody>
      </p:sp>
    </p:spTree>
    <p:extLst>
      <p:ext uri="{BB962C8B-B14F-4D97-AF65-F5344CB8AC3E}">
        <p14:creationId xmlns:p14="http://schemas.microsoft.com/office/powerpoint/2010/main" val="2031870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(Bilden kan användas vid särskilda tillfällen vid behov för att visa fler exempel. Bilden kan delas upp i flera delar)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Arial" panose="020B0604020202020204" pitchFamily="34" charset="0"/>
              <a:ea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15</a:t>
            </a:fld>
            <a:endParaRPr lang="sv-SE"/>
          </a:p>
        </p:txBody>
      </p:sp>
    </p:spTree>
    <p:extLst>
      <p:ext uri="{BB962C8B-B14F-4D97-AF65-F5344CB8AC3E}">
        <p14:creationId xmlns:p14="http://schemas.microsoft.com/office/powerpoint/2010/main" val="2849048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31000"/>
              </a:lnSpc>
              <a:spcBef>
                <a:spcPts val="0"/>
              </a:spcBef>
              <a:spcAft>
                <a:spcPts val="0"/>
              </a:spcAft>
              <a:buClrTx/>
              <a:buSzTx/>
              <a:buFont typeface="Arial" panose="020B0604020202020204" pitchFamily="34" charset="0"/>
              <a:buChar char="•"/>
              <a:tabLst/>
              <a:defRPr/>
            </a:pP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Under ett krig måste ett civilt försvar kunna hantera långvariga avbrott i systemen för el, vatten, transporter och försörjning. Det kräver redundans, reservlösningar, lagerhållning, tydlig ledning och samverkan mellan stat, kommuner, regioner, näringsliv och frivilligorganisationer. Det är samma förmågor som krävs vid komplexa och långvariga kriser – men med högre krav på uthållighet.</a:t>
            </a:r>
          </a:p>
          <a:p>
            <a:pPr marL="171450" marR="0" lvl="0" indent="-171450" algn="l" defTabSz="914400" rtl="0" eaLnBrk="1" fontAlgn="auto" latinLnBrk="0" hangingPunct="1">
              <a:lnSpc>
                <a:spcPct val="131000"/>
              </a:lnSpc>
              <a:spcBef>
                <a:spcPts val="0"/>
              </a:spcBef>
              <a:spcAft>
                <a:spcPts val="0"/>
              </a:spcAft>
              <a:buClrTx/>
              <a:buSzTx/>
              <a:buFont typeface="Arial" panose="020B0604020202020204" pitchFamily="34" charset="0"/>
              <a:buChar char="•"/>
              <a:tabLst/>
              <a:defRPr/>
            </a:pP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Under lång tid har svensk krisberedskap i praktiken utgått från att samhället relativt snabbt ska kunna återgå till det normala. Vi kan inte räkna med det längre. Dagens säkerhetsläge kräver att vi planerar för situationer där normaliteten inte återvänder på länge och där samhället måste fungera trots pågående störningar. </a:t>
            </a:r>
          </a:p>
          <a:p>
            <a:pPr marL="171450" marR="0" lvl="0" indent="-171450" algn="l" defTabSz="914400" rtl="0" eaLnBrk="1" fontAlgn="auto" latinLnBrk="0" hangingPunct="1">
              <a:lnSpc>
                <a:spcPct val="131000"/>
              </a:lnSpc>
              <a:spcBef>
                <a:spcPts val="0"/>
              </a:spcBef>
              <a:spcAft>
                <a:spcPts val="0"/>
              </a:spcAft>
              <a:buClrTx/>
              <a:buSzTx/>
              <a:buFont typeface="Arial" panose="020B0604020202020204" pitchFamily="34" charset="0"/>
              <a:buChar char="•"/>
              <a:tabLst/>
              <a:defRPr/>
            </a:pP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Rysslands angrepp mot Ukraina riktas i stor utsträckning mot civil infrastruktur: elnät, vattenförsörjning, värme, transporter och kommunikationer. Syftet är inte bara militärt, utan att försöka bryta ned försvarsviljan genom att påverka människors vardag, att nöta ut deras uthållighet och tillit till samhällets förmåga att fungera.</a:t>
            </a:r>
          </a:p>
          <a:p>
            <a:pPr marL="171450" marR="0" lvl="0" indent="-171450" algn="l" defTabSz="914400" rtl="0" eaLnBrk="1" fontAlgn="auto" latinLnBrk="0" hangingPunct="1">
              <a:lnSpc>
                <a:spcPct val="131000"/>
              </a:lnSpc>
              <a:spcBef>
                <a:spcPts val="0"/>
              </a:spcBef>
              <a:spcAft>
                <a:spcPts val="0"/>
              </a:spcAft>
              <a:buClrTx/>
              <a:buSzTx/>
              <a:buFont typeface="Arial" panose="020B0604020202020204" pitchFamily="34" charset="0"/>
              <a:buChar char="•"/>
              <a:tabLst/>
              <a:defRPr/>
            </a:pP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Sveriges säkerhet avgörs inte enbart av militär styrka, utan även av om människor har värme i bostaden, vatten i kranen, tillgång till vård och förtroende för att samhället håller ihop när det prövas. Ett samhälle som är förberett för krig är också bättre rustat för kriser.</a:t>
            </a:r>
          </a:p>
          <a:p>
            <a:pPr marL="0" marR="0" lvl="0" indent="0" algn="l" defTabSz="914400" rtl="0" eaLnBrk="1" fontAlgn="auto" latinLnBrk="0" hangingPunct="1">
              <a:lnSpc>
                <a:spcPct val="131000"/>
              </a:lnSpc>
              <a:spcBef>
                <a:spcPts val="0"/>
              </a:spcBef>
              <a:spcAft>
                <a:spcPts val="0"/>
              </a:spcAft>
              <a:buClrTx/>
              <a:buSzTx/>
              <a:buFont typeface="Arial" panose="020B0604020202020204" pitchFamily="34" charset="0"/>
              <a:buNone/>
              <a:tabLst/>
              <a:defRPr/>
            </a:pPr>
            <a:endParaRPr lang="sv-SE" sz="1200" b="1"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5A73E5DC-3020-47B7-8ED6-DB931FEB4490}" type="slidenum">
              <a:rPr lang="sv-SE" smtClean="0"/>
              <a:t>16</a:t>
            </a:fld>
            <a:endParaRPr lang="sv-SE"/>
          </a:p>
        </p:txBody>
      </p:sp>
    </p:spTree>
    <p:extLst>
      <p:ext uri="{BB962C8B-B14F-4D97-AF65-F5344CB8AC3E}">
        <p14:creationId xmlns:p14="http://schemas.microsoft.com/office/powerpoint/2010/main" val="3757544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Myndigheten för civilt försvar bedömer att det civila försvaret har fortsatt att utvecklas positivt under 2025. Det har tagit ytterligare steg mot målet för det civila försvaret genom de åtgärder som genomförts.</a:t>
            </a:r>
          </a:p>
          <a:p>
            <a:pPr marL="171450" indent="-171450">
              <a:buFont typeface="Arial" panose="020B0604020202020204" pitchFamily="34" charset="0"/>
              <a:buChar char="•"/>
            </a:pPr>
            <a:r>
              <a:rPr lang="sv-SE" dirty="0"/>
              <a:t>Det civila försvaret tillförs nu ökade ekonomiska ramar för varje år. Vi går från knappt 3 miljarder kronor 2022 till ca 20 miljarder kronor 2028 till det civila försvaret. Samtidigt kommer vi från en låg förmågenivå så behoven är fortsatt stora.</a:t>
            </a:r>
          </a:p>
          <a:p>
            <a:pPr marL="171450" indent="-171450">
              <a:buFont typeface="Arial" panose="020B0604020202020204" pitchFamily="34" charset="0"/>
              <a:buChar char="•"/>
            </a:pPr>
            <a:r>
              <a:rPr lang="sv-SE" dirty="0"/>
              <a:t>Natomedlemskapet och de åtaganden som följer av detta, i kombination med det fortsatt allvarliga omvärldsläget, har drivit upp tempot i utvecklingen ytterligare. Krigets krav som dimensionerande planeringsförutsättning för utvecklingen av det civila försvaret har också fått ett allt större genomslag under året. </a:t>
            </a:r>
          </a:p>
          <a:p>
            <a:pPr marL="171450" indent="-171450">
              <a:buFont typeface="Arial" panose="020B0604020202020204" pitchFamily="34" charset="0"/>
              <a:buChar char="•"/>
            </a:pPr>
            <a:r>
              <a:rPr lang="sv-SE" dirty="0"/>
              <a:t>Samtidigt har samverkan mellan det civila och det militära försvaret intensifierats. Systemet visar på en mognad, där allt fler myndigheter har kapacitet att agera proaktivt och gå utanför den egna verksamheten. Den lokala nivån har engagerats mer i beredskapsarbetet. Även privata företag visar ett stort engagemang och har tagit kliv framåt vad gäller beredskapsplanering. Näringslivssamverkan finns redan på plats eller har startats upp i flertalet sektorer och civilområden.</a:t>
            </a:r>
          </a:p>
          <a:p>
            <a:pPr marL="171450" indent="-171450">
              <a:buFont typeface="Arial" panose="020B0604020202020204" pitchFamily="34" charset="0"/>
              <a:buChar char="•"/>
            </a:pPr>
            <a:r>
              <a:rPr lang="sv-SE" dirty="0"/>
              <a:t>Under 2025 har flera åtgärder vidtagits för att stärka förmågan att hantera incidenter kopplade till undervattensinfrastruktur. Detta arbete har inte bara stärkt förmågan att hantera hot mot undervattensinfrastruktur utan även förmågan att hantera hybridhot bredare.</a:t>
            </a:r>
          </a:p>
          <a:p>
            <a:endParaRPr lang="sv-SE" dirty="0"/>
          </a:p>
          <a:p>
            <a:r>
              <a:rPr lang="sv-SE" b="1" dirty="0"/>
              <a:t>Från Bedömning av det civila försvarets förmåga Delredovisning av regeringsuppdrag (Fö2025/01545), januari 2026):</a:t>
            </a:r>
            <a:endParaRPr lang="sv-SE" dirty="0"/>
          </a:p>
          <a:p>
            <a:r>
              <a:rPr lang="sv-SE" dirty="0"/>
              <a:t>Myndigheten för civilt försvar bedömer att det civila försvaret har fortsatt att utvecklas positivt under 2025. </a:t>
            </a:r>
          </a:p>
          <a:p>
            <a:pPr marL="171450" indent="-171450">
              <a:buFont typeface="Arial" panose="020B0604020202020204" pitchFamily="34" charset="0"/>
              <a:buChar char="•"/>
            </a:pPr>
            <a:r>
              <a:rPr lang="sv-SE" dirty="0"/>
              <a:t>Natomedlemskapet och de åtaganden som följer av detta, i kombination med det fortsatt allvarliga omvärldsläget, har drivit upp tempot i utvecklingen ytterligare. </a:t>
            </a:r>
          </a:p>
          <a:p>
            <a:pPr marL="171450" indent="-171450">
              <a:buFont typeface="Arial" panose="020B0604020202020204" pitchFamily="34" charset="0"/>
              <a:buChar char="•"/>
            </a:pPr>
            <a:r>
              <a:rPr lang="sv-SE" dirty="0"/>
              <a:t>Krigets krav som dimensionerande planeringsförutsättning för utvecklingen av det civila försvaret har också fått ett allt större genomslag under året. </a:t>
            </a:r>
          </a:p>
          <a:p>
            <a:pPr marL="171450" indent="-171450">
              <a:buFont typeface="Arial" panose="020B0604020202020204" pitchFamily="34" charset="0"/>
              <a:buChar char="•"/>
            </a:pPr>
            <a:r>
              <a:rPr lang="sv-SE" dirty="0"/>
              <a:t>Samtidigt har samverkan mellan det civila och det militära försvaret intensifierats. </a:t>
            </a:r>
          </a:p>
          <a:p>
            <a:pPr marL="171450" indent="-171450">
              <a:buFont typeface="Arial" panose="020B0604020202020204" pitchFamily="34" charset="0"/>
              <a:buChar char="•"/>
            </a:pPr>
            <a:r>
              <a:rPr lang="sv-SE" dirty="0"/>
              <a:t>Systemet visar på en mognad, där allt fler myndigheter har kapacitet att agera proaktivt och gå utanför den egna verksamheten. Den lokala nivån har engagerats mer i beredskapsarbetet. </a:t>
            </a:r>
          </a:p>
          <a:p>
            <a:pPr marL="171450" indent="-171450">
              <a:buFont typeface="Arial" panose="020B0604020202020204" pitchFamily="34" charset="0"/>
              <a:buChar char="•"/>
            </a:pPr>
            <a:r>
              <a:rPr lang="sv-SE" dirty="0"/>
              <a:t>Även privata företag visar ett stort engagemang och har tagit kliv framåt vad gäller beredskapsplanering. </a:t>
            </a:r>
          </a:p>
          <a:p>
            <a:pPr marL="171450" indent="-171450">
              <a:buFont typeface="Arial" panose="020B0604020202020204" pitchFamily="34" charset="0"/>
              <a:buChar char="•"/>
            </a:pPr>
            <a:r>
              <a:rPr lang="sv-SE" dirty="0"/>
              <a:t>Näringslivssamverkan finns redan på plats eller har startats upp i flertalet sektorer och civilområden.</a:t>
            </a:r>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3E5DC-3020-47B7-8ED6-DB931FEB4490}" type="slidenum">
              <a:rPr kumimoji="0" lang="sv-S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862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a:t>Detta är en introduktionsbild till en serie med följande tre bilder – manus till varje </a:t>
            </a:r>
            <a:r>
              <a:rPr lang="sv-SE" b="1" dirty="0" err="1"/>
              <a:t>delbild</a:t>
            </a:r>
            <a:r>
              <a:rPr lang="sv-SE" b="1" dirty="0"/>
              <a:t> finns på respektive bild. </a:t>
            </a:r>
          </a:p>
          <a:p>
            <a:pPr marL="0" indent="0">
              <a:buFont typeface="Arial" panose="020B0604020202020204" pitchFamily="34" charset="0"/>
              <a:buNone/>
            </a:pPr>
            <a:endParaRPr lang="sv-SE"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Den politiska inriktningen utifrån omvärldsläget anger att vi behöver skapa utveckling i det civila försvaret skyndsamt.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Eftersom vi inte kan göra allt behöver vi göra prioriteringar inom vilka områden vi lägger våra resurser.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Det som är avgörande är att vi behöver arbeta i flera tidsaspekter samtidigt.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Det vill säga: vi måste öka motståndskraften i samhället  löpande, vi måste planera för att kunna hantera krigsfara och krig, och vi måste samtidigt förbereda oss för att hantera kriser, hybridattacker och ytterst väpnat angrepp här och nu.</a:t>
            </a:r>
            <a:endParaRPr lang="sv-SE" b="1"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18</a:t>
            </a:fld>
            <a:endParaRPr lang="sv-SE"/>
          </a:p>
        </p:txBody>
      </p:sp>
    </p:spTree>
    <p:extLst>
      <p:ext uri="{BB962C8B-B14F-4D97-AF65-F5344CB8AC3E}">
        <p14:creationId xmlns:p14="http://schemas.microsoft.com/office/powerpoint/2010/main" val="1162207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De senaste årens händelser leder inte till någon förändring i vårt övergripande uppdrag. Inriktningen kvarstår: Vårt lands totalförsvar, det militära och det civila försvarets gemensamma förmåga, behöver stärkas. Och det behöver ske skyndsamt. </a:t>
            </a:r>
          </a:p>
          <a:p>
            <a:pPr marL="171450" indent="-171450">
              <a:buFont typeface="Arial" panose="020B0604020202020204" pitchFamily="34" charset="0"/>
              <a:buChar char="•"/>
            </a:pPr>
            <a:r>
              <a:rPr lang="sv-SE" dirty="0"/>
              <a:t>Vi gör det för att avskräcka från angrepp – behålla freden i vårt land och som allierad bidra till det kollektiva försvaret i Nato. Vi planerar för krig för att undvika krig.</a:t>
            </a:r>
          </a:p>
          <a:p>
            <a:pPr marL="171450" indent="-171450">
              <a:buFont typeface="Arial" panose="020B0604020202020204" pitchFamily="34" charset="0"/>
              <a:buChar char="•"/>
            </a:pPr>
            <a:r>
              <a:rPr lang="sv-SE" dirty="0"/>
              <a:t>Vår planering för att kunna hantera krigsfara och krig sker både nationellt utifrån Artikel 3 i Natofördraget men också tillsammans med andra allierade – i första hand våra grannländer – för vi ska kunna försvara oss kollektivt inom Nato i enligt med Artikel 5.</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19</a:t>
            </a:fld>
            <a:endParaRPr lang="sv-SE"/>
          </a:p>
        </p:txBody>
      </p:sp>
    </p:spTree>
    <p:extLst>
      <p:ext uri="{BB962C8B-B14F-4D97-AF65-F5344CB8AC3E}">
        <p14:creationId xmlns:p14="http://schemas.microsoft.com/office/powerpoint/2010/main" val="3620268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600"/>
              </a:spcAft>
            </a:pPr>
            <a:r>
              <a:rPr lang="sv-SE" sz="1200" b="1"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En osäker värld</a:t>
            </a:r>
            <a:endParaRPr lang="sv-SE" sz="1200" b="1" kern="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sv-SE" sz="1200" dirty="0">
                <a:effectLst/>
                <a:latin typeface="Garamond" panose="02020404030301010803" pitchFamily="18" charset="0"/>
                <a:ea typeface="Garamond" panose="02020404030301010803" pitchFamily="18" charset="0"/>
                <a:cs typeface="Times New Roman" panose="02020603050405020304" pitchFamily="18" charset="0"/>
              </a:rPr>
              <a:t>Vi lever i en osäker tid. Det vet vi ju. Det är flera, delvis olika, skeenden, situationer och händelser i världen som pågår samtidigt och påverkar Sverige: </a:t>
            </a:r>
          </a:p>
          <a:p>
            <a:pPr marL="342900" lvl="0" indent="-342900">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rPr>
              <a:t>Kriget i Ukraina och Rysslands ambitioner</a:t>
            </a:r>
          </a:p>
          <a:p>
            <a:pPr marL="342900" lvl="0" indent="-342900">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rPr>
              <a:t>Hybridhändelser i Europa och Sverige</a:t>
            </a:r>
            <a:endParaRPr lang="sv-SE" sz="1200" dirty="0">
              <a:effectLst/>
              <a:latin typeface="Calibri" panose="020F0502020204030204" pitchFamily="34" charset="0"/>
              <a:ea typeface="Garamond" panose="02020404030301010803" pitchFamily="18" charset="0"/>
            </a:endParaRPr>
          </a:p>
          <a:p>
            <a:pPr marL="342900" lvl="0" indent="-342900">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rPr>
              <a:t>Kinas globala ambitioner som utmanar världsordningen</a:t>
            </a:r>
            <a:endParaRPr lang="sv-SE" sz="1200" dirty="0">
              <a:effectLst/>
              <a:latin typeface="Calibri" panose="020F0502020204030204" pitchFamily="34" charset="0"/>
              <a:ea typeface="Garamond" panose="02020404030301010803" pitchFamily="18" charset="0"/>
            </a:endParaRPr>
          </a:p>
          <a:p>
            <a:pPr marL="342900" lvl="0" indent="-342900">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rPr>
              <a:t>Utvecklingen i Mellanöstern, med krig och terrorism</a:t>
            </a:r>
            <a:endParaRPr lang="sv-SE" sz="1200" dirty="0">
              <a:effectLst/>
              <a:latin typeface="Calibri" panose="020F0502020204030204" pitchFamily="34" charset="0"/>
              <a:ea typeface="Garamond" panose="02020404030301010803" pitchFamily="18" charset="0"/>
            </a:endParaRPr>
          </a:p>
          <a:p>
            <a:pPr marL="342900" lvl="0" indent="-342900">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rPr>
              <a:t>Ökad polarisering och oroligheter inom samhällen även i vår del av världen</a:t>
            </a:r>
          </a:p>
          <a:p>
            <a:pPr marL="342900" lvl="0" indent="-342900">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rPr>
              <a:t>Klimatförändringar – och följande extremväder. Från skogsbränder och extrem värme till översvämningar och snöoväder. </a:t>
            </a:r>
            <a:endParaRPr lang="sv-SE" sz="1200" dirty="0">
              <a:effectLst/>
              <a:latin typeface="Calibri" panose="020F0502020204030204" pitchFamily="34" charset="0"/>
              <a:ea typeface="Garamond" panose="02020404030301010803" pitchFamily="18" charset="0"/>
            </a:endParaRPr>
          </a:p>
          <a:p>
            <a:pPr>
              <a:lnSpc>
                <a:spcPct val="107000"/>
              </a:lnSpc>
              <a:spcAft>
                <a:spcPts val="800"/>
              </a:spcAft>
            </a:pPr>
            <a:r>
              <a:rPr lang="sv-SE" sz="1200" dirty="0">
                <a:effectLst/>
                <a:latin typeface="Garamond" panose="02020404030301010803" pitchFamily="18" charset="0"/>
                <a:ea typeface="Garamond" panose="02020404030301010803" pitchFamily="18" charset="0"/>
                <a:cs typeface="Times New Roman" panose="02020603050405020304" pitchFamily="18" charset="0"/>
              </a:rPr>
              <a:t> </a:t>
            </a:r>
          </a:p>
          <a:p>
            <a:pPr>
              <a:lnSpc>
                <a:spcPct val="107000"/>
              </a:lnSpc>
              <a:spcAft>
                <a:spcPts val="800"/>
              </a:spcAft>
            </a:pPr>
            <a:r>
              <a:rPr lang="sv-SE" sz="1200" dirty="0">
                <a:effectLst/>
                <a:latin typeface="Garamond" panose="02020404030301010803" pitchFamily="18" charset="0"/>
                <a:ea typeface="Garamond" panose="02020404030301010803" pitchFamily="18" charset="0"/>
                <a:cs typeface="Times New Roman" panose="02020603050405020304" pitchFamily="18" charset="0"/>
              </a:rPr>
              <a:t>Det här betyder att det är en bredd av hot vi som samhälle tillsammans ska förebygga, förbereda oss för och hantera tillsammans.</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a:t>
            </a:fld>
            <a:endParaRPr lang="sv-SE"/>
          </a:p>
        </p:txBody>
      </p:sp>
    </p:spTree>
    <p:extLst>
      <p:ext uri="{BB962C8B-B14F-4D97-AF65-F5344CB8AC3E}">
        <p14:creationId xmlns:p14="http://schemas.microsoft.com/office/powerpoint/2010/main" val="2751115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Det är också viktigt för både planering och hantering att vi fortsätter öka motståndskraften i samhället. </a:t>
            </a:r>
          </a:p>
          <a:p>
            <a:pPr marL="171450" indent="-171450">
              <a:buFont typeface="Arial" panose="020B0604020202020204" pitchFamily="34" charset="0"/>
              <a:buChar char="•"/>
            </a:pPr>
            <a:r>
              <a:rPr lang="sv-SE" dirty="0"/>
              <a:t>Vi behöver analysera risker och vidta åtgärder. </a:t>
            </a:r>
          </a:p>
          <a:p>
            <a:pPr marL="171450" indent="-171450">
              <a:buFont typeface="Arial" panose="020B0604020202020204" pitchFamily="34" charset="0"/>
              <a:buChar char="•"/>
            </a:pPr>
            <a:r>
              <a:rPr lang="sv-SE" dirty="0"/>
              <a:t>Vi behöver utveckla vår kontinuitetshantering (ta fram Plan B och Plan C). </a:t>
            </a:r>
          </a:p>
          <a:p>
            <a:pPr marL="171450" indent="-171450">
              <a:buFont typeface="Arial" panose="020B0604020202020204" pitchFamily="34" charset="0"/>
              <a:buChar char="•"/>
            </a:pPr>
            <a:r>
              <a:rPr lang="sv-SE" dirty="0"/>
              <a:t>Vi behöver vidta riskreducerande åtgärder och nya krav från EU (CER och NIS2 direktiven). </a:t>
            </a:r>
          </a:p>
          <a:p>
            <a:pPr marL="171450" indent="-171450">
              <a:buFont typeface="Arial" panose="020B0604020202020204" pitchFamily="34" charset="0"/>
              <a:buChar char="•"/>
            </a:pPr>
            <a:r>
              <a:rPr lang="sv-SE" dirty="0"/>
              <a:t>Verksamhet av vikt för totalförsvaret behöver få större betydelse än tidigare när avvägningar görs mellan olika samhällsintressen.</a:t>
            </a:r>
          </a:p>
          <a:p>
            <a:pPr marL="171450" indent="-171450">
              <a:buFont typeface="Arial" panose="020B0604020202020204" pitchFamily="34" charset="0"/>
              <a:buChar char="•"/>
            </a:pPr>
            <a:r>
              <a:rPr lang="sv-SE" dirty="0"/>
              <a:t>Det är viktigt att beredskapshänsyn tas i all samhällsplanering och all beslutsfattning, helst redan i planeringsstadiet för att stärka samhällets robusthet och minimera framtida kostnader. </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20</a:t>
            </a:fld>
            <a:endParaRPr lang="sv-SE"/>
          </a:p>
        </p:txBody>
      </p:sp>
    </p:spTree>
    <p:extLst>
      <p:ext uri="{BB962C8B-B14F-4D97-AF65-F5344CB8AC3E}">
        <p14:creationId xmlns:p14="http://schemas.microsoft.com/office/powerpoint/2010/main" val="3463315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Samtidigt som vi planerar för att kunna hantera krigsfara och krig behöver vi vara beredda på att här och nu hantera kriser i fred, hybridattacker och ytterst väpnat angrepp. Vi har hittills hanterat de uppkomna situationerna.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Vi har gjort det aktörsgemensamt och ofta i nära samarbete med våra allierade och grannar. Detta är något som vi behöver fortsätta med och som inkluderar att dela relevant information med varandra, ha en aktörsgemensam kommunikation och agera proaktivt och handlingskraftigt.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Vi behöver också fortsätta utbilda oss och öva – för att upprätthålla vår förmåga att agera</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21</a:t>
            </a:fld>
            <a:endParaRPr lang="sv-SE"/>
          </a:p>
        </p:txBody>
      </p:sp>
    </p:spTree>
    <p:extLst>
      <p:ext uri="{BB962C8B-B14F-4D97-AF65-F5344CB8AC3E}">
        <p14:creationId xmlns:p14="http://schemas.microsoft.com/office/powerpoint/2010/main" val="805672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20000"/>
              </a:lnSpc>
              <a:spcAft>
                <a:spcPts val="1000"/>
              </a:spcAft>
            </a:pPr>
            <a:r>
              <a:rPr lang="sv-SE" sz="12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Alla aktörer behöver stärka motståndskraften i sin verksamhet för att öka förmågan förmåga att hantera fredstida krissituationer, höjd beredskap och ytterst krig. </a:t>
            </a:r>
            <a:endParaRPr lang="sv-SE" sz="1200" kern="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20000"/>
              </a:lnSpc>
              <a:spcAft>
                <a:spcPts val="1000"/>
              </a:spcAft>
            </a:pPr>
            <a:r>
              <a:rPr lang="sv-SE" sz="1200" kern="100" dirty="0">
                <a:effectLst/>
                <a:latin typeface="Arial" panose="020B0604020202020204" pitchFamily="34" charset="0"/>
                <a:ea typeface="Arial" panose="020B0604020202020204" pitchFamily="34" charset="0"/>
                <a:cs typeface="Times New Roman" panose="02020603050405020304" pitchFamily="18" charset="0"/>
              </a:rPr>
              <a:t>Myndigheten för civilt försvar har ett nationellt samordnande ansvar för bland annat civilt försvar och samhällets krisberedskap. Myndigheten ska stödja andra aktörer så att dessa kan ta sitt ansvar och stärka sin förmåga enligt exempelvis de krav som framgår av förordningen (2022:524) om statliga myndigheters beredskap. </a:t>
            </a:r>
          </a:p>
          <a:p>
            <a:pPr>
              <a:lnSpc>
                <a:spcPct val="120000"/>
              </a:lnSpc>
              <a:spcAft>
                <a:spcPts val="1000"/>
              </a:spcAft>
            </a:pPr>
            <a:endParaRPr lang="sv-SE" sz="12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20000"/>
              </a:lnSpc>
              <a:spcAft>
                <a:spcPts val="1000"/>
              </a:spcAft>
            </a:pPr>
            <a:r>
              <a:rPr lang="sv-SE" sz="1200" kern="100" dirty="0">
                <a:effectLst/>
                <a:latin typeface="Arial" panose="020B0604020202020204" pitchFamily="34" charset="0"/>
                <a:ea typeface="Arial" panose="020B0604020202020204" pitchFamily="34" charset="0"/>
                <a:cs typeface="Times New Roman" panose="02020603050405020304" pitchFamily="18" charset="0"/>
              </a:rPr>
              <a:t>Här finns direktlänkar till stöd som finns framtaget för att underlätta att komma igång.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hlinkClick r:id="rId3">
                  <a:extLst>
                    <a:ext uri="{A12FA001-AC4F-418D-AE19-62706E023703}">
                      <ahyp:hlinkClr xmlns:ahyp="http://schemas.microsoft.com/office/drawing/2018/hyperlinkcolor" val="tx"/>
                    </a:ext>
                  </a:extLst>
                </a:hlinkClick>
              </a:rPr>
              <a:t>www.mcf.se/civiltforsvar</a:t>
            </a:r>
            <a:r>
              <a:rPr lang="sv-SE" dirty="0"/>
              <a:t> </a:t>
            </a:r>
            <a:endParaRPr lang="nn-NO" dirty="0">
              <a:hlinkClick r:id="rId4">
                <a:extLst>
                  <a:ext uri="{A12FA001-AC4F-418D-AE19-62706E023703}">
                    <ahyp:hlinkClr xmlns:ahyp="http://schemas.microsoft.com/office/drawing/2018/hyperlinkcolor" val="tx"/>
                  </a:ext>
                </a:extLst>
              </a:hlinkClick>
            </a:endParaRPr>
          </a:p>
          <a:p>
            <a:r>
              <a:rPr lang="nn-NO" dirty="0">
                <a:hlinkClick r:id="rId4">
                  <a:extLst>
                    <a:ext uri="{A12FA001-AC4F-418D-AE19-62706E023703}">
                      <ahyp:hlinkClr xmlns:ahyp="http://schemas.microsoft.com/office/drawing/2018/hyperlinkcolor" val="tx"/>
                    </a:ext>
                  </a:extLst>
                </a:hlinkClick>
              </a:rPr>
              <a:t>www.mcf.se/beredskapssystemet</a:t>
            </a:r>
            <a:endParaRPr lang="nn-NO" dirty="0"/>
          </a:p>
          <a:p>
            <a:r>
              <a:rPr lang="nn-NO" dirty="0">
                <a:hlinkClick r:id="rId5">
                  <a:extLst>
                    <a:ext uri="{A12FA001-AC4F-418D-AE19-62706E023703}">
                      <ahyp:hlinkClr xmlns:ahyp="http://schemas.microsoft.com/office/drawing/2018/hyperlinkcolor" val="tx"/>
                    </a:ext>
                  </a:extLst>
                </a:hlinkClick>
              </a:rPr>
              <a:t>www.mcf.se/strukturreform</a:t>
            </a:r>
            <a:r>
              <a:rPr lang="nn-NO" dirty="0"/>
              <a:t>  </a:t>
            </a:r>
          </a:p>
          <a:p>
            <a:r>
              <a:rPr lang="sv-SE" dirty="0">
                <a:hlinkClick r:id="rId6">
                  <a:extLst>
                    <a:ext uri="{A12FA001-AC4F-418D-AE19-62706E023703}">
                      <ahyp:hlinkClr xmlns:ahyp="http://schemas.microsoft.com/office/drawing/2018/hyperlinkcolor" val="tx"/>
                    </a:ext>
                  </a:extLst>
                </a:hlinkClick>
              </a:rPr>
              <a:t>www.mcf.se/otf</a:t>
            </a:r>
            <a:r>
              <a:rPr lang="sv-SE" dirty="0"/>
              <a:t> </a:t>
            </a:r>
          </a:p>
          <a:p>
            <a:r>
              <a:rPr lang="sv-SE" dirty="0">
                <a:hlinkClick r:id="rId7">
                  <a:extLst>
                    <a:ext uri="{A12FA001-AC4F-418D-AE19-62706E023703}">
                      <ahyp:hlinkClr xmlns:ahyp="http://schemas.microsoft.com/office/drawing/2018/hyperlinkcolor" val="tx"/>
                    </a:ext>
                  </a:extLst>
                </a:hlinkClick>
              </a:rPr>
              <a:t>www.mcf.se/ova</a:t>
            </a:r>
            <a:r>
              <a:rPr lang="sv-SE" dirty="0"/>
              <a:t> </a:t>
            </a:r>
          </a:p>
          <a:p>
            <a:r>
              <a:rPr lang="nn-NO" dirty="0">
                <a:hlinkClick r:id="rId8">
                  <a:extLst>
                    <a:ext uri="{A12FA001-AC4F-418D-AE19-62706E023703}">
                      <ahyp:hlinkClr xmlns:ahyp="http://schemas.microsoft.com/office/drawing/2018/hyperlinkcolor" val="tx"/>
                    </a:ext>
                  </a:extLst>
                </a:hlinkClick>
              </a:rPr>
              <a:t>www.mcf.se/ledningsamverkan</a:t>
            </a:r>
            <a:endParaRPr lang="sv-SE" dirty="0"/>
          </a:p>
          <a:p>
            <a:r>
              <a:rPr lang="nn-NO" dirty="0">
                <a:hlinkClick r:id="rId9">
                  <a:extLst>
                    <a:ext uri="{A12FA001-AC4F-418D-AE19-62706E023703}">
                      <ahyp:hlinkClr xmlns:ahyp="http://schemas.microsoft.com/office/drawing/2018/hyperlinkcolor" val="tx"/>
                    </a:ext>
                  </a:extLst>
                </a:hlinkClick>
              </a:rPr>
              <a:t>www.mcf.se/samhallsviktigverksamhet</a:t>
            </a:r>
            <a:endParaRPr lang="sv-SE" dirty="0"/>
          </a:p>
          <a:p>
            <a:r>
              <a:rPr lang="sv-SE" dirty="0">
                <a:hlinkClick r:id="rId10">
                  <a:extLst>
                    <a:ext uri="{A12FA001-AC4F-418D-AE19-62706E023703}">
                      <ahyp:hlinkClr xmlns:ahyp="http://schemas.microsoft.com/office/drawing/2018/hyperlinkcolor" val="tx"/>
                    </a:ext>
                  </a:extLst>
                </a:hlinkClick>
              </a:rPr>
              <a:t>www.mcf.se/kontinuitetshantering</a:t>
            </a:r>
            <a:endParaRPr lang="sv-SE" dirty="0"/>
          </a:p>
          <a:p>
            <a:r>
              <a:rPr lang="nn-NO" dirty="0">
                <a:hlinkClick r:id="rId11">
                  <a:extLst>
                    <a:ext uri="{A12FA001-AC4F-418D-AE19-62706E023703}">
                      <ahyp:hlinkClr xmlns:ahyp="http://schemas.microsoft.com/office/drawing/2018/hyperlinkcolor" val="tx"/>
                    </a:ext>
                  </a:extLst>
                </a:hlinkClick>
              </a:rPr>
              <a:t>www.mcf.se/beredskapforforetag/</a:t>
            </a:r>
            <a:r>
              <a:rPr lang="nn-NO" dirty="0"/>
              <a:t> </a:t>
            </a:r>
          </a:p>
          <a:p>
            <a:r>
              <a:rPr lang="sv-SE" dirty="0">
                <a:hlinkClick r:id="rId12">
                  <a:extLst>
                    <a:ext uri="{A12FA001-AC4F-418D-AE19-62706E023703}">
                      <ahyp:hlinkClr xmlns:ahyp="http://schemas.microsoft.com/office/drawing/2018/hyperlinkcolor" val="tx"/>
                    </a:ext>
                  </a:extLst>
                </a:hlinkClick>
              </a:rPr>
              <a:t>www.mcf.se/forsorjningsberedskap</a:t>
            </a:r>
            <a:endParaRPr lang="sv-SE" dirty="0"/>
          </a:p>
          <a:p>
            <a:r>
              <a:rPr lang="sv-SE" dirty="0">
                <a:hlinkClick r:id="rId13">
                  <a:extLst>
                    <a:ext uri="{A12FA001-AC4F-418D-AE19-62706E023703}">
                      <ahyp:hlinkClr xmlns:ahyp="http://schemas.microsoft.com/office/drawing/2018/hyperlinkcolor" val="tx"/>
                    </a:ext>
                  </a:extLst>
                </a:hlinkClick>
              </a:rPr>
              <a:t>www.mcf.se/utbildning</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22</a:t>
            </a:fld>
            <a:endParaRPr lang="sv-SE"/>
          </a:p>
        </p:txBody>
      </p:sp>
    </p:spTree>
    <p:extLst>
      <p:ext uri="{BB962C8B-B14F-4D97-AF65-F5344CB8AC3E}">
        <p14:creationId xmlns:p14="http://schemas.microsoft.com/office/powerpoint/2010/main" val="2168093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sz="1200" dirty="0"/>
              <a:t>För ett effektivt och samordnat agerande krävs en </a:t>
            </a:r>
            <a:r>
              <a:rPr kumimoji="0" lang="sv-SE" sz="1200" i="0" u="none" strike="noStrike" kern="1200" cap="none" spc="0" normalizeH="0" baseline="0" noProof="0" dirty="0">
                <a:ln>
                  <a:noFill/>
                </a:ln>
                <a:effectLst/>
                <a:uLnTx/>
                <a:uFillTx/>
                <a:ea typeface="+mn-ea"/>
                <a:cs typeface="+mn-cs"/>
              </a:rPr>
              <a:t>gemensam förståelse och helhetssyn, och </a:t>
            </a:r>
            <a:r>
              <a:rPr lang="sv-SE" dirty="0"/>
              <a:t>en grundläggande vilja till samarbete.</a:t>
            </a:r>
          </a:p>
          <a:p>
            <a:pPr marL="171450" indent="-171450">
              <a:buFont typeface="Arial" panose="020B0604020202020204" pitchFamily="34" charset="0"/>
              <a:buChar char="•"/>
            </a:pPr>
            <a:r>
              <a:rPr lang="sv-SE" sz="1200" dirty="0"/>
              <a:t>Ramverket för ledning och samverkan ger oss en basplatta för samordnat agerande och tydligt stöd vid operativa åtgärder för ett samordnat agerande. </a:t>
            </a:r>
          </a:p>
          <a:p>
            <a:endParaRPr lang="sv-SE" b="0" dirty="0"/>
          </a:p>
          <a:p>
            <a:r>
              <a:rPr lang="sv-SE" dirty="0"/>
              <a:t>Gemensamma grunder är ett aktörsgemensamt ramverk för ledning och samverkan. Innehållet i ramverket ska göra det enklare att samverka med varandra, dela lägesbilder, samt att åstadkomma gemensam inriktning och samordning inför och under samhällsstörningar i fredstid och under höjd beredskap.</a:t>
            </a:r>
          </a:p>
          <a:p>
            <a:r>
              <a:rPr lang="sv-SE" dirty="0"/>
              <a:t>Syftet är: </a:t>
            </a:r>
          </a:p>
          <a:p>
            <a:pPr marL="171450" indent="-171450">
              <a:buFont typeface="Arial" panose="020B0604020202020204" pitchFamily="34" charset="0"/>
              <a:buChar char="•"/>
            </a:pPr>
            <a:r>
              <a:rPr lang="sv-SE" dirty="0"/>
              <a:t>Att ge tydligt stöd till operativa åtgärder.</a:t>
            </a:r>
          </a:p>
          <a:p>
            <a:pPr marL="171450" indent="-171450">
              <a:buFont typeface="Arial" panose="020B0604020202020204" pitchFamily="34" charset="0"/>
              <a:buChar char="•"/>
            </a:pPr>
            <a:r>
              <a:rPr lang="sv-SE" dirty="0"/>
              <a:t>Att främja effektivt och samordnat agerande.</a:t>
            </a:r>
          </a:p>
          <a:p>
            <a:pPr marL="171450" indent="-171450">
              <a:buFont typeface="Arial" panose="020B0604020202020204" pitchFamily="34" charset="0"/>
              <a:buChar char="•"/>
            </a:pPr>
            <a:r>
              <a:rPr lang="sv-SE" dirty="0"/>
              <a:t>Att vara en basplatta för gemensam förståelse.</a:t>
            </a:r>
          </a:p>
          <a:p>
            <a:endParaRPr lang="sv-SE" dirty="0"/>
          </a:p>
          <a:p>
            <a:r>
              <a:rPr lang="sv-SE" dirty="0"/>
              <a:t>Aktörsinterna förberedelser och förberedelser tillsammans med andra är viktigt för att kunna verka aktörsgemensamt utifrån Ramverkets beskrivningar och processer. Ramverkets innehåll riktar sig i första hand till det aktörsgemensamma arbetet, alltså arbete med ledning och samverkan som sker tillsammans med andra aktörer. Ramverkets innehåll kan även användas som stöd för aktörsinternt arbete. Viss anpassning kan behövas för att tillämpningen även ska fungera aktörsinternt.</a:t>
            </a:r>
          </a:p>
          <a:p>
            <a:endParaRPr lang="sv-SE" dirty="0"/>
          </a:p>
          <a:p>
            <a:r>
              <a:rPr lang="sv-SE" dirty="0"/>
              <a:t>Även utvärdering efter genomförd hantering kan göras utifrån Ramverkets innehåll. Det underlättar erfarenhetshantering, bidrar till ökad förmåga inom gemensamma grunder och kan även bidra med viktiga insikter för fortsatt utveckling.</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Ramverket är uppbyggt som olika moduler på webben. Det innebär att du kan läsa de olika delarna utifrån ditt behov inför eller i samband med din hantering av samhällsstörningar. Ramverket gemensamma grunder för ledning och samverkan finns på mcf.se</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23</a:t>
            </a:fld>
            <a:endParaRPr lang="sv-SE"/>
          </a:p>
        </p:txBody>
      </p:sp>
    </p:spTree>
    <p:extLst>
      <p:ext uri="{BB962C8B-B14F-4D97-AF65-F5344CB8AC3E}">
        <p14:creationId xmlns:p14="http://schemas.microsoft.com/office/powerpoint/2010/main" val="828670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solidFill>
                  <a:srgbClr val="FF0000"/>
                </a:solidFill>
              </a:rPr>
              <a:t>Den svenska förvaltningsmodellen innebär att Sverige styrs på nationell nivå, regional nivå och lokal nivå. </a:t>
            </a:r>
            <a:br>
              <a:rPr lang="sv-SE" b="0" dirty="0">
                <a:solidFill>
                  <a:srgbClr val="FF0000"/>
                </a:solidFill>
              </a:rPr>
            </a:br>
            <a:r>
              <a:rPr lang="sv-SE" b="0" dirty="0">
                <a:solidFill>
                  <a:srgbClr val="FF0000"/>
                </a:solidFill>
              </a:rPr>
              <a:t>Därutöver tillkommer EU-nivån. (Offentliga) beredskapsaktörer finns nationellt, regionalt och lokalt.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solidFill>
                  <a:srgbClr val="FF0000"/>
                </a:solidFill>
              </a:rPr>
              <a:t>På nationell nivå</a:t>
            </a:r>
            <a:r>
              <a:rPr lang="sv-SE" b="0" dirty="0">
                <a:solidFill>
                  <a:srgbClr val="FF0000"/>
                </a:solidFill>
              </a:rPr>
              <a:t>, under riksdag och regering, finns ca 250 statliga myndigheter varav 67 är beredskapsmyndigheter.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solidFill>
                  <a:srgbClr val="FF0000"/>
                </a:solidFill>
              </a:rPr>
              <a:t>Alla statliga myndigheter har ett grundläggande beredskapsansvar som rör både fredstida kriser och civilt försvar.</a:t>
            </a:r>
            <a:br>
              <a:rPr lang="sv-SE" b="0" dirty="0">
                <a:solidFill>
                  <a:srgbClr val="FF0000"/>
                </a:solidFill>
              </a:rPr>
            </a:br>
            <a:r>
              <a:rPr lang="sv-SE" b="0" dirty="0">
                <a:solidFill>
                  <a:srgbClr val="FF0000"/>
                </a:solidFill>
              </a:rPr>
              <a:t>De 67 beredskapsmyndigheterna har särskilda uppgifter och ansvar som rör både civilt försvar och krisberedskap. Huvuddelen av beredskapsmyndigheterna ingår i en eller två beredskapssektorer med en utpekad myndighet att leda arbetet med att samordna åtgärder inför och vid fredstida krissituationer och höjd beredskap. Myndigheten för civilt försvar har ett nationellt samordnande ansvar för civilt försvar, samhällets krisberedskap och skydd mot olyckor.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1"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solidFill>
                  <a:srgbClr val="FF0000"/>
                </a:solidFill>
              </a:rPr>
              <a:t>På regional nivå </a:t>
            </a:r>
            <a:r>
              <a:rPr lang="sv-SE" b="0" dirty="0">
                <a:solidFill>
                  <a:srgbClr val="FF0000"/>
                </a:solidFill>
              </a:rPr>
              <a:t>finns 21 länsstyrelser och 21 regioner. Länsstyrelserna har ett omfattande beredskapsansvar inom respektive län och regionerna har beredskapsansvar som rör hälso- och sjukvård samt kollektivtrafik.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dirty="0">
                <a:solidFill>
                  <a:srgbClr val="FF0000"/>
                </a:solidFill>
              </a:rPr>
              <a:t>För att samordna vissa beredskapsfrågor regionalt och möjliggöra en effektiv samverkan med det militära försvaret på regional nivå finns sedan 2022 sex civilområden. Dessa områden finns på en </a:t>
            </a:r>
            <a:r>
              <a:rPr lang="sv-SE" b="1" dirty="0">
                <a:solidFill>
                  <a:srgbClr val="FF0000"/>
                </a:solidFill>
              </a:rPr>
              <a:t>högre regional nivå </a:t>
            </a:r>
            <a:r>
              <a:rPr lang="sv-SE" b="0" dirty="0">
                <a:solidFill>
                  <a:srgbClr val="FF0000"/>
                </a:solidFill>
              </a:rPr>
              <a:t>och består geografiskt av 2-7 län och leds av en civilområdesansvarig länsstyrelse.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1"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solidFill>
                  <a:srgbClr val="FF0000"/>
                </a:solidFill>
              </a:rPr>
              <a:t>På lokal nivå </a:t>
            </a:r>
            <a:r>
              <a:rPr lang="sv-SE" b="0" dirty="0">
                <a:solidFill>
                  <a:srgbClr val="FF0000"/>
                </a:solidFill>
              </a:rPr>
              <a:t>ansvarar de 290 kommunerna för den mesta samhällsservice som finns där vi bor och bedriver omfattande samhällsviktig verksamhet som behöver fungera vid kriser och under höjd beredskap.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b="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solidFill>
                  <a:srgbClr val="FF0000"/>
                </a:solidFill>
              </a:rPr>
              <a:t>På den internationella nivån </a:t>
            </a:r>
            <a:r>
              <a:rPr lang="sv-SE" b="0" dirty="0">
                <a:solidFill>
                  <a:srgbClr val="FF0000"/>
                </a:solidFill>
              </a:rPr>
              <a:t>beslutar länderna inom EU om regelverk som påverkar vår nationella beredskap inom olika samhällssektorer. Inom EU finns också krismekanismer för att stödja länder som drabbas av större och allvarligare händelser. Sverige är sedan 2024 allierade i Nato vilket innebär att vi deltar i det kollektiva försvaret av alliansen. Medlemskapet i Nato påverkar hur vi planerar och agerar inom vårt totalförsvar. Utöver EU och Nato finns en mängd internationella samarbeten i Norden, runt Östersjön, i Europa och i världen.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25</a:t>
            </a:fld>
            <a:endParaRPr lang="sv-SE"/>
          </a:p>
        </p:txBody>
      </p:sp>
    </p:spTree>
    <p:extLst>
      <p:ext uri="{BB962C8B-B14F-4D97-AF65-F5344CB8AC3E}">
        <p14:creationId xmlns:p14="http://schemas.microsoft.com/office/powerpoint/2010/main" val="1967914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Totalförsvar och krisberedskap utvecklas tillsammans med andra inom ramen för främst EU och som allierade i Nato.</a:t>
            </a:r>
          </a:p>
          <a:p>
            <a:pPr marL="171450" indent="-171450">
              <a:buFont typeface="Arial" panose="020B0604020202020204" pitchFamily="34" charset="0"/>
              <a:buChar char="•"/>
            </a:pPr>
            <a:r>
              <a:rPr lang="sv-SE" dirty="0"/>
              <a:t>Enligt regeringen är Nato Sveriges viktigaste försvarspolitiska arena samtidigt som EU är Sveriges viktigaste utrikespolitiska arena.</a:t>
            </a:r>
          </a:p>
          <a:p>
            <a:pPr marL="171450" indent="-171450">
              <a:buFont typeface="Arial" panose="020B0604020202020204" pitchFamily="34" charset="0"/>
              <a:buChar char="•"/>
            </a:pPr>
            <a:r>
              <a:rPr lang="sv-SE" dirty="0"/>
              <a:t>Sverige ska vara en trovärdig, pålitlig och solidarisk allierad i Nato. Sveriges försvarsförmåga utgör en del av alliansens kollektiva försvar och bidrar till säkerheten såväl i närområdet som i hela det euroatlantiska området. I Natos avskräckning och försvar ingår även civila aktörers åtgärder och beredskap för att stärka alliansens motståndskraft. Sverige ska som allierad bidra till att öka Natos samlade försvarsförmåga.</a:t>
            </a:r>
          </a:p>
          <a:p>
            <a:pPr marL="171450" indent="-171450">
              <a:buFont typeface="Arial" panose="020B0604020202020204" pitchFamily="34" charset="0"/>
              <a:buChar char="•"/>
            </a:pPr>
            <a:r>
              <a:rPr lang="sv-SE" dirty="0"/>
              <a:t>I det försämrade säkerhetspolitiska läget har EU:s utrikes-, säkerhets- och försvarspolitiska betydelse för Sverige ökat. Sverige ska tillhöra kärnan av de medlemsstater som driver och utvecklar EU:s gemensamma säkerhets- och försvarspolitik.</a:t>
            </a:r>
          </a:p>
          <a:p>
            <a:pPr marL="171450" indent="-171450">
              <a:buFont typeface="Arial" panose="020B0604020202020204" pitchFamily="34" charset="0"/>
              <a:buChar char="•"/>
            </a:pPr>
            <a:r>
              <a:rPr lang="sv-SE" dirty="0"/>
              <a:t>Vårt samarbete inom Norden fördjupas nu när alla länderna är allierade i Nato. Vi genomför nu gemensam planering inom områden som skydd av civilbefolkningen och försörjningsberedskap.</a:t>
            </a:r>
          </a:p>
          <a:p>
            <a:pPr marL="171450" indent="-171450">
              <a:buFont typeface="Arial" panose="020B0604020202020204" pitchFamily="34" charset="0"/>
              <a:buChar char="•"/>
            </a:pPr>
            <a:r>
              <a:rPr lang="sv-SE" dirty="0"/>
              <a:t>Vi har också ett allt mer nära samarbeten med andra länder runt Östersjön som är medlemmar i EU och Nato. Samarbetena är både bilaterala men också multilaterala och fördjupas inom områden som exempelvis skydd av civilbefolkningen, skydd av kritisk undervattensinfrastruktur, sjöräddning etc.</a:t>
            </a:r>
          </a:p>
        </p:txBody>
      </p:sp>
      <p:sp>
        <p:nvSpPr>
          <p:cNvPr id="4" name="Platshållare för bildnummer 3"/>
          <p:cNvSpPr>
            <a:spLocks noGrp="1"/>
          </p:cNvSpPr>
          <p:nvPr>
            <p:ph type="sldNum" sz="quarter" idx="5"/>
          </p:nvPr>
        </p:nvSpPr>
        <p:spPr/>
        <p:txBody>
          <a:bodyPr/>
          <a:lstStyle/>
          <a:p>
            <a:fld id="{5A73E5DC-3020-47B7-8ED6-DB931FEB4490}" type="slidenum">
              <a:rPr lang="sv-SE" smtClean="0"/>
              <a:t>26</a:t>
            </a:fld>
            <a:endParaRPr lang="sv-SE"/>
          </a:p>
        </p:txBody>
      </p:sp>
    </p:spTree>
    <p:extLst>
      <p:ext uri="{BB962C8B-B14F-4D97-AF65-F5344CB8AC3E}">
        <p14:creationId xmlns:p14="http://schemas.microsoft.com/office/powerpoint/2010/main" val="1056194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En struktur med statliga myndigheter indelade i beredskapssektorer infördes hösten 2022. Beredskapssektorerna organiseras med utgångspunkt i samhällsviktiga verksamheter och funktioner som är av särskild betydelse att upprätthålla i fredstida krissituationer, höjd beredskap och då ytterst krig. </a:t>
            </a:r>
          </a:p>
          <a:p>
            <a:endParaRPr lang="sv-SE" b="0" dirty="0"/>
          </a:p>
          <a:p>
            <a:r>
              <a:rPr lang="sv-SE" b="0" dirty="0"/>
              <a:t>Myndigheten för civilt försvar är den ledande, samordnande och inriktande myndigheten för civilt försvar med uppgift att också vara sektorsansvarig för beredskapssektorn räddningstjänst och skydd av civilbefolkningen. Som den ledande myndigheten i det civila försvaret ska Myndigheten för civilt försvar säkerställa att samhället är förberett för kris, höjd beredskap och ytterst krig. Exempelvis så samordnar, driver på och stödjer myndigheten arbetet i beredskapssektorerna.</a:t>
            </a:r>
          </a:p>
          <a:p>
            <a:endParaRPr lang="sv-SE" b="1" dirty="0"/>
          </a:p>
          <a:p>
            <a:r>
              <a:rPr lang="sv-SE" b="1" dirty="0"/>
              <a:t>Det finns just nu 12 beredskapssektorer.</a:t>
            </a:r>
          </a:p>
          <a:p>
            <a:r>
              <a:rPr lang="sv-SE" dirty="0"/>
              <a:t>En sektorsansvarig myndighet ska (enligt SFS 2022:524) inom sin beredskapssektor: </a:t>
            </a:r>
          </a:p>
          <a:p>
            <a:pPr marL="171450" indent="-171450">
              <a:buFont typeface="Arial" panose="020B0604020202020204" pitchFamily="34" charset="0"/>
              <a:buChar char="•"/>
            </a:pPr>
            <a:r>
              <a:rPr lang="sv-SE" dirty="0"/>
              <a:t>leda arbetet med att samordna åtgärder inför och vid fredstida krissituationer och höjd beredskap. </a:t>
            </a:r>
          </a:p>
          <a:p>
            <a:pPr marL="171450" indent="-171450">
              <a:buFont typeface="Arial" panose="020B0604020202020204" pitchFamily="34" charset="0"/>
              <a:buChar char="•"/>
            </a:pPr>
            <a:r>
              <a:rPr lang="sv-SE" dirty="0"/>
              <a:t>driva på arbetet inom beredskapssektorn, stödja beredskapsmyndigheterna samt verka för att uppgifter och roller inom beredskapssektorn tydliggörs.</a:t>
            </a:r>
          </a:p>
          <a:p>
            <a:pPr marL="171450" indent="-171450">
              <a:buFont typeface="Arial" panose="020B0604020202020204" pitchFamily="34" charset="0"/>
              <a:buChar char="•"/>
            </a:pPr>
            <a:r>
              <a:rPr lang="sv-SE" dirty="0"/>
              <a:t>verka för att de åtgärder som beredskapsmyndigheterna inom beredskapssektorn vidtar är samordnade med de åtgärder som andra beredskapsmyndigheter, inklusive länsstyrelser och civilområdesansvariga länsstyrelser, samt Försvarsmakten vidtar. </a:t>
            </a:r>
          </a:p>
          <a:p>
            <a:pPr marL="171450" indent="-171450">
              <a:buFont typeface="Arial" panose="020B0604020202020204" pitchFamily="34" charset="0"/>
              <a:buChar char="•"/>
            </a:pPr>
            <a:r>
              <a:rPr lang="sv-SE" dirty="0"/>
              <a:t>verka för att samverkan med näringslivet sker i den utsträckning det behövs.</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27</a:t>
            </a:fld>
            <a:endParaRPr lang="sv-SE"/>
          </a:p>
        </p:txBody>
      </p:sp>
    </p:spTree>
    <p:extLst>
      <p:ext uri="{BB962C8B-B14F-4D97-AF65-F5344CB8AC3E}">
        <p14:creationId xmlns:p14="http://schemas.microsoft.com/office/powerpoint/2010/main" val="3557695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eaLnBrk="1" fontAlgn="auto" hangingPunct="1">
              <a:spcBef>
                <a:spcPts val="0"/>
              </a:spcBef>
              <a:spcAft>
                <a:spcPts val="0"/>
              </a:spcAft>
              <a:buFont typeface="Arial" panose="020B0604020202020204" pitchFamily="34" charset="0"/>
              <a:buChar char="•"/>
              <a:defRPr/>
            </a:pPr>
            <a:r>
              <a:rPr lang="sv-SE" sz="1200" dirty="0"/>
              <a:t>De 67 beredskapsmyndigheterna har särskilt ansvar och särskilda uppgifter inom både civilt försvar som den fredstida krisberedskapen</a:t>
            </a:r>
          </a:p>
          <a:p>
            <a:pPr marL="171450" indent="-171450" eaLnBrk="1" fontAlgn="auto" hangingPunct="1">
              <a:spcBef>
                <a:spcPts val="0"/>
              </a:spcBef>
              <a:spcAft>
                <a:spcPts val="0"/>
              </a:spcAft>
              <a:buFont typeface="Arial" panose="020B0604020202020204" pitchFamily="34" charset="0"/>
              <a:buChar char="•"/>
              <a:defRPr/>
            </a:pPr>
            <a:r>
              <a:rPr lang="sv-SE" sz="1200" b="0" dirty="0">
                <a:solidFill>
                  <a:srgbClr val="000000"/>
                </a:solidFill>
                <a:latin typeface="Open Sans" pitchFamily="2" charset="0"/>
              </a:rPr>
              <a:t>Beredskapsmyndigheterna (däribland samtliga 21 länsstyrelser) har ett utökat ansvar för Sveriges beredskap och behöver ha särskilt god förmåga att motstå hot och risker, hantera fredstida kriser och genomföra sina uppgifter vid höjd beredskap. </a:t>
            </a:r>
          </a:p>
          <a:p>
            <a:pPr marL="0" indent="0" eaLnBrk="1" fontAlgn="auto" hangingPunct="1">
              <a:spcBef>
                <a:spcPts val="0"/>
              </a:spcBef>
              <a:spcAft>
                <a:spcPts val="0"/>
              </a:spcAft>
              <a:buFont typeface="Arial" panose="020B0604020202020204" pitchFamily="34" charset="0"/>
              <a:buNone/>
              <a:defRPr/>
            </a:pPr>
            <a:endParaRPr lang="sv-SE" sz="1200" b="1" dirty="0">
              <a:solidFill>
                <a:srgbClr val="000000"/>
              </a:solidFill>
              <a:latin typeface="Open Sans" pitchFamily="2" charset="0"/>
            </a:endParaRPr>
          </a:p>
          <a:p>
            <a:r>
              <a:rPr lang="sv-SE" sz="1200" b="1" dirty="0">
                <a:solidFill>
                  <a:srgbClr val="000000"/>
                </a:solidFill>
                <a:latin typeface="Open Sans" pitchFamily="2" charset="0"/>
              </a:rPr>
              <a:t>Vad innebär ansvaret? </a:t>
            </a:r>
          </a:p>
          <a:p>
            <a:r>
              <a:rPr lang="sv-SE" sz="1200" b="0" dirty="0">
                <a:solidFill>
                  <a:srgbClr val="000000"/>
                </a:solidFill>
                <a:latin typeface="Open Sans" pitchFamily="2" charset="0"/>
              </a:rPr>
              <a:t>Beredskapsmyndigheter ska, utöver vad som gäller för alla statliga myndigheter, exempelvis</a:t>
            </a:r>
          </a:p>
          <a:p>
            <a:pPr marL="171450" indent="-171450">
              <a:buFont typeface="Arial" panose="020B0604020202020204" pitchFamily="34" charset="0"/>
              <a:buChar char="•"/>
            </a:pPr>
            <a:r>
              <a:rPr lang="sv-SE" sz="1200" b="0" dirty="0">
                <a:solidFill>
                  <a:srgbClr val="000000"/>
                </a:solidFill>
                <a:latin typeface="Open Sans" pitchFamily="2" charset="0"/>
              </a:rPr>
              <a:t>samverka med varandra och med andra myndigheter, såsom t ex geografiskt områdesansvariga myndigheter</a:t>
            </a:r>
          </a:p>
          <a:p>
            <a:pPr marL="171450" indent="-171450">
              <a:buFont typeface="Arial" panose="020B0604020202020204" pitchFamily="34" charset="0"/>
              <a:buChar char="•"/>
            </a:pPr>
            <a:r>
              <a:rPr lang="sv-SE" sz="1200" b="0" dirty="0">
                <a:solidFill>
                  <a:srgbClr val="000000"/>
                </a:solidFill>
                <a:latin typeface="Open Sans" pitchFamily="2" charset="0"/>
              </a:rPr>
              <a:t>samverka med Försvarsmakten avseende behovet av stöd till det militära försvaret</a:t>
            </a:r>
          </a:p>
          <a:p>
            <a:pPr marL="171450" indent="-171450">
              <a:buFont typeface="Arial" panose="020B0604020202020204" pitchFamily="34" charset="0"/>
              <a:buChar char="•"/>
            </a:pPr>
            <a:r>
              <a:rPr lang="sv-SE" sz="1200" b="0" dirty="0">
                <a:solidFill>
                  <a:srgbClr val="000000"/>
                </a:solidFill>
                <a:latin typeface="Open Sans" pitchFamily="2" charset="0"/>
              </a:rPr>
              <a:t>beakta internationella samarbeten som rör krisberedskap och civilt försvar</a:t>
            </a:r>
          </a:p>
          <a:p>
            <a:pPr marL="171450" indent="-171450">
              <a:buFont typeface="Arial" panose="020B0604020202020204" pitchFamily="34" charset="0"/>
              <a:buChar char="•"/>
            </a:pPr>
            <a:r>
              <a:rPr lang="sv-SE" sz="1200" b="0" dirty="0">
                <a:solidFill>
                  <a:srgbClr val="000000"/>
                </a:solidFill>
                <a:latin typeface="Open Sans" pitchFamily="2" charset="0"/>
              </a:rPr>
              <a:t>beakta behov av tekniska system och </a:t>
            </a:r>
            <a:r>
              <a:rPr lang="sv-SE" sz="1200" dirty="0">
                <a:solidFill>
                  <a:srgbClr val="000000"/>
                </a:solidFill>
                <a:latin typeface="Open Sans" pitchFamily="2" charset="0"/>
              </a:rPr>
              <a:t>radiokommunikationssystem för skydd och säkerhet</a:t>
            </a:r>
          </a:p>
          <a:p>
            <a:pPr marL="171450" indent="-171450">
              <a:buFont typeface="Arial" panose="020B0604020202020204" pitchFamily="34" charset="0"/>
              <a:buChar char="•"/>
            </a:pPr>
            <a:r>
              <a:rPr lang="sv-SE" sz="1200" dirty="0">
                <a:solidFill>
                  <a:srgbClr val="000000"/>
                </a:solidFill>
                <a:latin typeface="Open Sans" pitchFamily="2" charset="0"/>
              </a:rPr>
              <a:t>genomföra utvecklingsinsatser samt förberedelser, inklusive anskaffning av förnödenheter och utrustning, som krävs för att myndigheten ska klara sina uppgifter vid fredstida krissituationer och höjd beredskap,</a:t>
            </a:r>
          </a:p>
          <a:p>
            <a:pPr marL="171450" indent="-171450">
              <a:buFont typeface="Arial" panose="020B0604020202020204" pitchFamily="34" charset="0"/>
              <a:buChar char="•"/>
            </a:pPr>
            <a:r>
              <a:rPr lang="sv-SE" sz="1200" dirty="0">
                <a:solidFill>
                  <a:srgbClr val="000000"/>
                </a:solidFill>
                <a:latin typeface="Open Sans" pitchFamily="2" charset="0"/>
              </a:rPr>
              <a:t>planera, öva och utbilda personal och därutöver ha de planer som i övrigt behövs för att under höjd beredskap kunna övergå till krigsorganisation</a:t>
            </a:r>
          </a:p>
          <a:p>
            <a:pPr>
              <a:buFont typeface="Symbol" panose="05050102010706020507" pitchFamily="18" charset="2"/>
              <a:buNone/>
            </a:pPr>
            <a:endParaRPr lang="sv-SE" sz="1200" dirty="0">
              <a:solidFill>
                <a:srgbClr val="000000"/>
              </a:solidFill>
              <a:latin typeface="Open Sans" pitchFamily="2" charset="0"/>
            </a:endParaRPr>
          </a:p>
          <a:p>
            <a:r>
              <a:rPr lang="sv-SE" sz="1200" dirty="0">
                <a:solidFill>
                  <a:srgbClr val="000000"/>
                </a:solidFill>
                <a:latin typeface="Open Sans" pitchFamily="2" charset="0"/>
              </a:rPr>
              <a:t>Beredskapsmyndigheterna ska vid höjd beredskap i första hand inrikta sin verksamhet på uppgifter som har betydelse för totalförsvaret.</a:t>
            </a:r>
            <a:endParaRPr lang="sv-SE" sz="1200" dirty="0">
              <a:solidFill>
                <a:prstClr val="black"/>
              </a:solidFill>
              <a:latin typeface="Microsoft Sans Serif" panose="020B0604020202020204" pitchFamily="34" charset="0"/>
            </a:endParaRPr>
          </a:p>
          <a:p>
            <a:pPr>
              <a:buFont typeface="Symbol" panose="05050102010706020507" pitchFamily="18" charset="2"/>
              <a:buChar char="·"/>
            </a:pPr>
            <a:endParaRPr lang="sv-SE" sz="1200" b="0" dirty="0">
              <a:solidFill>
                <a:prstClr val="black"/>
              </a:solidFill>
              <a:latin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sv-SE" sz="1200" dirty="0">
              <a:solidFill>
                <a:prstClr val="black"/>
              </a:solidFill>
              <a:latin typeface="Microsoft Sans Serif" panose="020B0604020202020204" pitchFamily="34" charset="0"/>
            </a:endParaRPr>
          </a:p>
          <a:p>
            <a:pPr marL="171450" indent="-171450" eaLnBrk="1" fontAlgn="auto" hangingPunct="1">
              <a:spcBef>
                <a:spcPts val="0"/>
              </a:spcBef>
              <a:spcAft>
                <a:spcPts val="0"/>
              </a:spcAft>
              <a:buFont typeface="Arial" panose="020B0604020202020204" pitchFamily="34" charset="0"/>
              <a:buChar char="•"/>
              <a:defRPr/>
            </a:pPr>
            <a:endParaRPr lang="sv-SE" sz="1200" dirty="0"/>
          </a:p>
          <a:p>
            <a:pPr marL="171450" indent="-171450" eaLnBrk="1" fontAlgn="auto" hangingPunct="1">
              <a:spcBef>
                <a:spcPts val="0"/>
              </a:spcBef>
              <a:spcAft>
                <a:spcPts val="0"/>
              </a:spcAft>
              <a:buFont typeface="Arial" panose="020B0604020202020204" pitchFamily="34" charset="0"/>
              <a:buChar char="•"/>
              <a:defRPr/>
            </a:pPr>
            <a:endParaRPr lang="sv-SE" sz="1200" dirty="0"/>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28</a:t>
            </a:fld>
            <a:endParaRPr lang="sv-SE"/>
          </a:p>
        </p:txBody>
      </p:sp>
    </p:spTree>
    <p:extLst>
      <p:ext uri="{BB962C8B-B14F-4D97-AF65-F5344CB8AC3E}">
        <p14:creationId xmlns:p14="http://schemas.microsoft.com/office/powerpoint/2010/main" val="3357059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E406-5A69-A4D1-BCBB-945AC117CD3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D97E64C-A2FB-FE9D-54A2-6A812878A80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C19C94A-E258-A5E9-0295-25E29AB3233C}"/>
              </a:ext>
            </a:extLst>
          </p:cNvPr>
          <p:cNvSpPr>
            <a:spLocks noGrp="1"/>
          </p:cNvSpPr>
          <p:nvPr>
            <p:ph type="body" idx="1"/>
          </p:nvPr>
        </p:nvSpPr>
        <p:spPr/>
        <p:txBody>
          <a:bodyPr/>
          <a:lstStyle/>
          <a:p>
            <a:pPr marL="171450" indent="-171450">
              <a:buFont typeface="Arial" panose="020B0604020202020204" pitchFamily="34" charset="0"/>
              <a:buChar char="•"/>
            </a:pPr>
            <a:r>
              <a:rPr lang="sv-SE" dirty="0"/>
              <a:t>Beredskapsstrukturen och de 12 beredskapssektorerna har en central roll i det svenska beredskapssystemet.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sz="1200" b="0" i="0" u="none" strike="noStrike" baseline="0" dirty="0">
                <a:solidFill>
                  <a:srgbClr val="000000"/>
                </a:solidFill>
                <a:latin typeface="Times New Roman" panose="02020603050405020304" pitchFamily="18" charset="0"/>
              </a:rPr>
              <a:t>Enligt förordningen (2022:524) om statliga myndigheters beredskap ska statliga myndigheter genom sin verksamhet minska sårbarheten i samhället och utveckla en god förmåga att hantera sina uppgifter vid fredstida krissituationer och höjd beredskap. Ansvar och roller styrs bland annat av förordning (2022:524) om statliga myndigheters beredskap. </a:t>
            </a:r>
          </a:p>
          <a:p>
            <a:pPr marL="171450" indent="-171450">
              <a:buFont typeface="Arial" panose="020B0604020202020204" pitchFamily="34" charset="0"/>
              <a:buChar char="•"/>
            </a:pPr>
            <a:endParaRPr lang="sv-SE" sz="1200" b="0" i="0" u="none" strike="noStrike" baseline="0" dirty="0">
              <a:solidFill>
                <a:srgbClr val="000000"/>
              </a:solidFill>
              <a:latin typeface="Times New Roman" panose="02020603050405020304" pitchFamily="18" charset="0"/>
            </a:endParaRPr>
          </a:p>
          <a:p>
            <a:pPr marL="171450" indent="-171450">
              <a:buFont typeface="Arial" panose="020B0604020202020204" pitchFamily="34" charset="0"/>
              <a:buChar char="•"/>
            </a:pPr>
            <a:r>
              <a:rPr lang="sv-SE" sz="1200" b="0" i="0" u="none" strike="noStrike" baseline="0" dirty="0">
                <a:solidFill>
                  <a:srgbClr val="000000"/>
                </a:solidFill>
                <a:latin typeface="Times New Roman" panose="02020603050405020304" pitchFamily="18" charset="0"/>
              </a:rPr>
              <a:t>Det finns 67 statliga myndigheter (varav 21 länsstyrelser) som är så kallade beredskapsmyndigheter. Det är myndigheter med särskilda uppgifter inför och vid fredstida krissituationer och höjd beredskap. Majoriteten av dessa beredskapsmyndigheter ingår i 12 beredskapssektorer. För varje sektor finns en sektorsansvarig myndighet som leder arbetet med att samordna åtgärder både inför och vid fredstida krissituationer och höjd beredskap. </a:t>
            </a:r>
          </a:p>
          <a:p>
            <a:endParaRPr lang="sv-SE" sz="1200" b="0" i="0" u="none" strike="noStrike" baseline="0" dirty="0">
              <a:solidFill>
                <a:srgbClr val="000000"/>
              </a:solidFill>
              <a:latin typeface="Times New Roman" panose="02020603050405020304" pitchFamily="18" charset="0"/>
            </a:endParaRPr>
          </a:p>
          <a:p>
            <a:endParaRPr lang="sv-SE" dirty="0"/>
          </a:p>
        </p:txBody>
      </p:sp>
      <p:sp>
        <p:nvSpPr>
          <p:cNvPr id="4" name="Platshållare för bildnummer 3">
            <a:extLst>
              <a:ext uri="{FF2B5EF4-FFF2-40B4-BE49-F238E27FC236}">
                <a16:creationId xmlns:a16="http://schemas.microsoft.com/office/drawing/2014/main" id="{3DCDC116-0043-7DA9-C705-6408D9980F72}"/>
              </a:ext>
            </a:extLst>
          </p:cNvPr>
          <p:cNvSpPr>
            <a:spLocks noGrp="1"/>
          </p:cNvSpPr>
          <p:nvPr>
            <p:ph type="sldNum" sz="quarter" idx="5"/>
          </p:nvPr>
        </p:nvSpPr>
        <p:spPr/>
        <p:txBody>
          <a:bodyPr/>
          <a:lstStyle/>
          <a:p>
            <a:fld id="{5A73E5DC-3020-47B7-8ED6-DB931FEB4490}" type="slidenum">
              <a:rPr lang="sv-SE" smtClean="0"/>
              <a:t>29</a:t>
            </a:fld>
            <a:endParaRPr lang="sv-SE"/>
          </a:p>
        </p:txBody>
      </p:sp>
    </p:spTree>
    <p:extLst>
      <p:ext uri="{BB962C8B-B14F-4D97-AF65-F5344CB8AC3E}">
        <p14:creationId xmlns:p14="http://schemas.microsoft.com/office/powerpoint/2010/main" val="1327884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CE406-5A69-A4D1-BCBB-945AC117CD3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D97E64C-A2FB-FE9D-54A2-6A812878A80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C19C94A-E258-A5E9-0295-25E29AB3233C}"/>
              </a:ext>
            </a:extLst>
          </p:cNvPr>
          <p:cNvSpPr>
            <a:spLocks noGrp="1"/>
          </p:cNvSpPr>
          <p:nvPr>
            <p:ph type="body" idx="1"/>
          </p:nvPr>
        </p:nvSpPr>
        <p:spPr/>
        <p:txBody>
          <a:bodyPr/>
          <a:lstStyle/>
          <a:p>
            <a:r>
              <a:rPr lang="sv-SE" b="0" dirty="0"/>
              <a:t>Det finns 12 beredskapssektorer.</a:t>
            </a:r>
          </a:p>
          <a:p>
            <a:endParaRPr lang="sv-SE" dirty="0"/>
          </a:p>
          <a:p>
            <a:r>
              <a:rPr lang="sv-SE" dirty="0"/>
              <a:t>En sektorsansvarig myndighet ska (enligt SFS 2022:524) inom sin beredskapssektor: </a:t>
            </a:r>
          </a:p>
          <a:p>
            <a:pPr marL="171450" indent="-171450">
              <a:buFont typeface="Arial" panose="020B0604020202020204" pitchFamily="34" charset="0"/>
              <a:buChar char="•"/>
            </a:pPr>
            <a:r>
              <a:rPr lang="sv-SE" dirty="0"/>
              <a:t>leda arbetet med att samordna åtgärder inför och vid fredstida krissituationer och höjd beredskap. </a:t>
            </a:r>
          </a:p>
          <a:p>
            <a:pPr marL="171450" indent="-171450">
              <a:buFont typeface="Arial" panose="020B0604020202020204" pitchFamily="34" charset="0"/>
              <a:buChar char="•"/>
            </a:pPr>
            <a:r>
              <a:rPr lang="sv-SE" dirty="0"/>
              <a:t>driva på arbetet inom beredskapssektorn, stödja beredskapsmyndigheterna samt verka för att uppgifter och roller inom beredskapssektorn tydliggörs.</a:t>
            </a:r>
          </a:p>
          <a:p>
            <a:pPr marL="171450" indent="-171450">
              <a:buFont typeface="Arial" panose="020B0604020202020204" pitchFamily="34" charset="0"/>
              <a:buChar char="•"/>
            </a:pPr>
            <a:r>
              <a:rPr lang="sv-SE" dirty="0"/>
              <a:t>verka för att de åtgärder som beredskapsmyndigheterna inom beredskapssektorn vidtar är samordnade med de åtgärder som andra beredskapsmyndigheter, inklusive länsstyrelser och civilområdesansvariga länsstyrelser, samt Försvarsmakten vidtar. </a:t>
            </a:r>
          </a:p>
          <a:p>
            <a:pPr marL="171450" indent="-171450">
              <a:buFont typeface="Arial" panose="020B0604020202020204" pitchFamily="34" charset="0"/>
              <a:buChar char="•"/>
            </a:pPr>
            <a:r>
              <a:rPr lang="sv-SE" dirty="0"/>
              <a:t>verka för att samverkan med näringslivet sker i den utsträckning det behövs.</a:t>
            </a:r>
          </a:p>
          <a:p>
            <a:endParaRPr lang="sv-SE" dirty="0"/>
          </a:p>
        </p:txBody>
      </p:sp>
      <p:sp>
        <p:nvSpPr>
          <p:cNvPr id="4" name="Platshållare för bildnummer 3">
            <a:extLst>
              <a:ext uri="{FF2B5EF4-FFF2-40B4-BE49-F238E27FC236}">
                <a16:creationId xmlns:a16="http://schemas.microsoft.com/office/drawing/2014/main" id="{3DCDC116-0043-7DA9-C705-6408D9980F72}"/>
              </a:ext>
            </a:extLst>
          </p:cNvPr>
          <p:cNvSpPr>
            <a:spLocks noGrp="1"/>
          </p:cNvSpPr>
          <p:nvPr>
            <p:ph type="sldNum" sz="quarter" idx="5"/>
          </p:nvPr>
        </p:nvSpPr>
        <p:spPr/>
        <p:txBody>
          <a:bodyPr/>
          <a:lstStyle/>
          <a:p>
            <a:fld id="{5A73E5DC-3020-47B7-8ED6-DB931FEB4490}" type="slidenum">
              <a:rPr lang="sv-SE" smtClean="0"/>
              <a:t>30</a:t>
            </a:fld>
            <a:endParaRPr lang="sv-SE"/>
          </a:p>
        </p:txBody>
      </p:sp>
    </p:spTree>
    <p:extLst>
      <p:ext uri="{BB962C8B-B14F-4D97-AF65-F5344CB8AC3E}">
        <p14:creationId xmlns:p14="http://schemas.microsoft.com/office/powerpoint/2010/main" val="190208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b="1" dirty="0">
                <a:effectLst/>
                <a:latin typeface="Garamond" panose="02020404030301010803" pitchFamily="18" charset="0"/>
                <a:ea typeface="Garamond" panose="02020404030301010803" pitchFamily="18" charset="0"/>
                <a:cs typeface="Times New Roman" panose="02020603050405020304" pitchFamily="18" charset="0"/>
              </a:rPr>
              <a:t>Sverige i världen</a:t>
            </a:r>
            <a:endParaRPr lang="sv-SE" sz="1200" dirty="0">
              <a:effectLst/>
              <a:latin typeface="Garamond" panose="02020404030301010803" pitchFamily="18" charset="0"/>
              <a:ea typeface="Garamond" panose="02020404030301010803" pitchFamily="18" charset="0"/>
              <a:cs typeface="Times New Roman" panose="02020603050405020304" pitchFamily="18" charset="0"/>
            </a:endParaRPr>
          </a:p>
          <a:p>
            <a:pPr marL="342900" lvl="0" indent="-342900">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rPr>
              <a:t>Även vår del av världen är osäker– det är det allvarligaste säkerhetspolitiska läget sedan andra världskriget. Regeringen konstaterar att ett väpnat angrepp mot Sverige eller våra allierade inom Nato inte kan uteslutas.</a:t>
            </a:r>
            <a:endParaRPr lang="sv-SE" sz="1200" dirty="0">
              <a:effectLst/>
              <a:latin typeface="Calibri" panose="020F0502020204030204" pitchFamily="34" charset="0"/>
              <a:ea typeface="Garamond" panose="02020404030301010803" pitchFamily="18" charset="0"/>
            </a:endParaRPr>
          </a:p>
          <a:p>
            <a:pPr marL="342900" lvl="0" indent="-342900">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rPr>
              <a:t>Vi kan alltså inte utesluta att det blir krig i vårt land. </a:t>
            </a:r>
            <a:endParaRPr lang="sv-SE" sz="1200" dirty="0">
              <a:effectLst/>
              <a:latin typeface="Calibri" panose="020F0502020204030204" pitchFamily="34" charset="0"/>
              <a:ea typeface="Garamond" panose="02020404030301010803" pitchFamily="18" charset="0"/>
            </a:endParaRPr>
          </a:p>
          <a:p>
            <a:pPr marL="342900" lvl="0" indent="-342900">
              <a:buFont typeface="Symbol" panose="05050102010706020507" pitchFamily="18" charset="2"/>
              <a:buChar char=""/>
            </a:pPr>
            <a:r>
              <a:rPr lang="sv-SE" sz="1200" dirty="0">
                <a:effectLst/>
                <a:latin typeface="Garamond" panose="02020404030301010803" pitchFamily="18" charset="0"/>
                <a:ea typeface="Garamond" panose="02020404030301010803" pitchFamily="18" charset="0"/>
              </a:rPr>
              <a:t>Vi ser redan idag påverkansoperationer, hybridattacker och andra fientliga aktioner som riktar sig mot Sverige. Sabotage mot infrastruktur under havsytan, cyberangrepp sker återkommande och politiska påverkanskampanjer riktade mot Sverige.</a:t>
            </a:r>
            <a:endParaRPr lang="sv-SE" sz="1200" dirty="0">
              <a:effectLst/>
              <a:latin typeface="Calibri" panose="020F0502020204030204" pitchFamily="34" charset="0"/>
              <a:ea typeface="Garamond" panose="02020404030301010803" pitchFamily="18" charset="0"/>
            </a:endParaRPr>
          </a:p>
          <a:p>
            <a:pPr marL="457200"/>
            <a:r>
              <a:rPr lang="sv-SE" sz="1200" dirty="0">
                <a:effectLst/>
                <a:latin typeface="Garamond" panose="02020404030301010803" pitchFamily="18" charset="0"/>
                <a:ea typeface="Garamond" panose="02020404030301010803" pitchFamily="18" charset="0"/>
              </a:rPr>
              <a:t> </a:t>
            </a:r>
            <a:endParaRPr lang="sv-SE" sz="1200" dirty="0">
              <a:effectLst/>
              <a:latin typeface="Calibri" panose="020F0502020204030204" pitchFamily="34" charset="0"/>
              <a:ea typeface="Garamond" panose="02020404030301010803" pitchFamily="18" charset="0"/>
            </a:endParaRPr>
          </a:p>
          <a:p>
            <a:pPr>
              <a:lnSpc>
                <a:spcPct val="107000"/>
              </a:lnSpc>
              <a:spcAft>
                <a:spcPts val="800"/>
              </a:spcAft>
            </a:pPr>
            <a:r>
              <a:rPr lang="sv-SE" sz="1200" dirty="0">
                <a:effectLst/>
                <a:latin typeface="Garamond" panose="02020404030301010803" pitchFamily="18" charset="0"/>
                <a:ea typeface="Garamond" panose="02020404030301010803" pitchFamily="18" charset="0"/>
                <a:cs typeface="Times New Roman" panose="02020603050405020304" pitchFamily="18" charset="0"/>
              </a:rPr>
              <a:t>Det innebär att vårt totalförsvar, det militära och det civila försvaret tillsammans, måste stärkas för att minska risken för ett angrepp. En av de viktigaste uppgifterna för det civila försvaret är att stödja det militära försvaret. En annan huvuduppgift är att skydda civilbefolkningen och se till att grundläggande samhällsfunktioner fungerar så långt som möjligt även i krig. Det gäller exempelvis elförsörjning, sjukvård och transporter. Samtidigt som vi tillsammans stärker det civila försvaret och totalförsvaret ska vi hantera de kriser vi upplever idag: kriser som uppstår till följd av klimatförändringarna, gängvåld, pandemier med mera.</a:t>
            </a:r>
          </a:p>
          <a:p>
            <a:pPr>
              <a:lnSpc>
                <a:spcPct val="107000"/>
              </a:lnSpc>
              <a:spcAft>
                <a:spcPts val="800"/>
              </a:spcAft>
            </a:pPr>
            <a:r>
              <a:rPr lang="sv-SE" sz="1200" dirty="0">
                <a:effectLst/>
                <a:latin typeface="Garamond" panose="02020404030301010803" pitchFamily="18" charset="0"/>
                <a:ea typeface="Garamond" panose="02020404030301010803" pitchFamily="18" charset="0"/>
                <a:cs typeface="Times New Roman" panose="02020603050405020304" pitchFamily="18" charset="0"/>
              </a:rPr>
              <a:t>Det är en stor uppgift!  Men! Kom ihåg att Sverige är ett i grunden välfungerande samhälle. Tilliten mellan medborgare, och mellan medborgarna och samhällsinstitutionerna är stark. Det är det som är grunden för vår förmåga att hantera så väl kriser som en så extrem och brutal situation som ett krig. När samhället fokuserar på att utveckla totalförsvaret skapas ett mer robust och motståndskraftigt samhälle som blir bättre på att hantera även andra kriser.</a:t>
            </a:r>
          </a:p>
          <a:p>
            <a:pPr>
              <a:lnSpc>
                <a:spcPct val="107000"/>
              </a:lnSpc>
              <a:spcAft>
                <a:spcPts val="800"/>
              </a:spcAft>
            </a:pPr>
            <a:r>
              <a:rPr lang="sv-SE" sz="1200" dirty="0">
                <a:effectLst/>
                <a:latin typeface="Garamond" panose="02020404030301010803" pitchFamily="18" charset="0"/>
                <a:ea typeface="Garamond" panose="02020404030301010803" pitchFamily="18" charset="0"/>
                <a:cs typeface="Times New Roman" panose="02020603050405020304" pitchFamily="18" charset="0"/>
              </a:rPr>
              <a:t> </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3</a:t>
            </a:fld>
            <a:endParaRPr lang="sv-SE"/>
          </a:p>
        </p:txBody>
      </p:sp>
    </p:spTree>
    <p:extLst>
      <p:ext uri="{BB962C8B-B14F-4D97-AF65-F5344CB8AC3E}">
        <p14:creationId xmlns:p14="http://schemas.microsoft.com/office/powerpoint/2010/main" val="3252365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09342-5D8C-AD24-C26D-CDA07DADFC8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5C9CD15-92ED-DE72-82DC-980802A5C52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93ADD59-E450-DAEB-77C5-89EF8087A97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D0F9D876-409F-A503-46E9-48ABB9821F97}"/>
              </a:ext>
            </a:extLst>
          </p:cNvPr>
          <p:cNvSpPr>
            <a:spLocks noGrp="1"/>
          </p:cNvSpPr>
          <p:nvPr>
            <p:ph type="sldNum" sz="quarter" idx="5"/>
          </p:nvPr>
        </p:nvSpPr>
        <p:spPr/>
        <p:txBody>
          <a:bodyPr/>
          <a:lstStyle/>
          <a:p>
            <a:fld id="{5A73E5DC-3020-47B7-8ED6-DB931FEB4490}" type="slidenum">
              <a:rPr lang="sv-SE" smtClean="0"/>
              <a:t>31</a:t>
            </a:fld>
            <a:endParaRPr lang="sv-SE"/>
          </a:p>
        </p:txBody>
      </p:sp>
    </p:spTree>
    <p:extLst>
      <p:ext uri="{BB962C8B-B14F-4D97-AF65-F5344CB8AC3E}">
        <p14:creationId xmlns:p14="http://schemas.microsoft.com/office/powerpoint/2010/main" val="26265597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0E4D8-8D0A-1CA5-808C-56D82C19CD6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691517A-B467-9E7E-7854-A02DDB7EE20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F4F73BA-AE6E-E97B-1735-8D33AB00220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F82EBE12-75DC-70A3-10B8-F4C552FE4448}"/>
              </a:ext>
            </a:extLst>
          </p:cNvPr>
          <p:cNvSpPr>
            <a:spLocks noGrp="1"/>
          </p:cNvSpPr>
          <p:nvPr>
            <p:ph type="sldNum" sz="quarter" idx="5"/>
          </p:nvPr>
        </p:nvSpPr>
        <p:spPr/>
        <p:txBody>
          <a:bodyPr/>
          <a:lstStyle/>
          <a:p>
            <a:fld id="{5A73E5DC-3020-47B7-8ED6-DB931FEB4490}" type="slidenum">
              <a:rPr lang="sv-SE" smtClean="0"/>
              <a:t>32</a:t>
            </a:fld>
            <a:endParaRPr lang="sv-SE"/>
          </a:p>
        </p:txBody>
      </p:sp>
    </p:spTree>
    <p:extLst>
      <p:ext uri="{BB962C8B-B14F-4D97-AF65-F5344CB8AC3E}">
        <p14:creationId xmlns:p14="http://schemas.microsoft.com/office/powerpoint/2010/main" val="577038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37A33-36D6-C93E-2B05-8AC4D3C8869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375259B-8925-20E3-726B-30EF5D10715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8BF33C7-5A62-946F-5EE6-C0C700A2BA1C}"/>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2EC9846-1126-DDAD-4B54-0A31698C7B1F}"/>
              </a:ext>
            </a:extLst>
          </p:cNvPr>
          <p:cNvSpPr>
            <a:spLocks noGrp="1"/>
          </p:cNvSpPr>
          <p:nvPr>
            <p:ph type="sldNum" sz="quarter" idx="5"/>
          </p:nvPr>
        </p:nvSpPr>
        <p:spPr/>
        <p:txBody>
          <a:bodyPr/>
          <a:lstStyle/>
          <a:p>
            <a:fld id="{5A73E5DC-3020-47B7-8ED6-DB931FEB4490}" type="slidenum">
              <a:rPr lang="sv-SE" smtClean="0"/>
              <a:t>33</a:t>
            </a:fld>
            <a:endParaRPr lang="sv-SE"/>
          </a:p>
        </p:txBody>
      </p:sp>
    </p:spTree>
    <p:extLst>
      <p:ext uri="{BB962C8B-B14F-4D97-AF65-F5344CB8AC3E}">
        <p14:creationId xmlns:p14="http://schemas.microsoft.com/office/powerpoint/2010/main" val="246403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A67FE-FB4F-898A-1845-D8DEDE86340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29A7E4-30BC-65B5-EAA1-3DBB9AF05E8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8CFCF88-48D8-1709-3B3A-DA72F249B301}"/>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Huvuddelen av alla beredskapsmyndigheter ingår i en eller två beredskapssektorer. Det finns just nu tre viktiga samhällsfunktioner utan huvudsaklig hemvist i en beredskapssektor men där det finns utpekade beredskapsmyndigheter med ansvar inom respektive funktion: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t>Psykologiskt försvar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t>Skol och förskola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t>Kulturarv</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I de tre viktiga samhällsfunktionerna finns just nu endast en utpekad beredskapsmyndighet i respektive funktion. Därmed uppfylls inte kriterierna för att utgöra en beredskapssektor. Kriterierna för en beredskapssektor framgår i betänkandet Struktur för ökad motståndskraft (SOU 2021:25).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dirty="0"/>
              <a:t>Information- och cybersäkerhet </a:t>
            </a:r>
            <a:r>
              <a:rPr lang="sv-SE" dirty="0"/>
              <a:t>är en del i att upprätthålla viktiga samhällsfunktioner och att bygga motståndskraft men är i sig inte en viktig samhällsfunktion eller beredskapssektor. Myndigheten för civilt försvar har viktiga samordningsuppgifter som rör Informations- och cybersäkerhet. Den 1 juli 2026 kommer FRA ta över stora delar av uppgifterna som rör Informations- och cybersäkerhet.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a:extLst>
              <a:ext uri="{FF2B5EF4-FFF2-40B4-BE49-F238E27FC236}">
                <a16:creationId xmlns:a16="http://schemas.microsoft.com/office/drawing/2014/main" id="{32CDF06A-8DF1-DCD6-C10D-9E36F762C73A}"/>
              </a:ext>
            </a:extLst>
          </p:cNvPr>
          <p:cNvSpPr>
            <a:spLocks noGrp="1"/>
          </p:cNvSpPr>
          <p:nvPr>
            <p:ph type="sldNum" sz="quarter" idx="5"/>
          </p:nvPr>
        </p:nvSpPr>
        <p:spPr/>
        <p:txBody>
          <a:bodyPr/>
          <a:lstStyle/>
          <a:p>
            <a:fld id="{5A73E5DC-3020-47B7-8ED6-DB931FEB4490}" type="slidenum">
              <a:rPr lang="sv-SE" smtClean="0"/>
              <a:t>34</a:t>
            </a:fld>
            <a:endParaRPr lang="sv-SE"/>
          </a:p>
        </p:txBody>
      </p:sp>
    </p:spTree>
    <p:extLst>
      <p:ext uri="{BB962C8B-B14F-4D97-AF65-F5344CB8AC3E}">
        <p14:creationId xmlns:p14="http://schemas.microsoft.com/office/powerpoint/2010/main" val="3901659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C0656-5CEC-06B6-A3B5-E3FC473C6F5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F95EA9C-FAE1-05B7-EF8D-799A08023FD6}"/>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15D7F6D9-85A0-0358-0122-B835A89CB8DB}"/>
              </a:ext>
            </a:extLst>
          </p:cNvPr>
          <p:cNvSpPr>
            <a:spLocks noGrp="1"/>
          </p:cNvSpPr>
          <p:nvPr>
            <p:ph type="body" idx="1"/>
          </p:nvPr>
        </p:nvSpPr>
        <p:spPr/>
        <p:txBody>
          <a:bodyPr/>
          <a:lstStyle/>
          <a:p>
            <a:r>
              <a:rPr lang="sv-SE" b="0" dirty="0"/>
              <a:t>Inom ett geografiskt område ska det finnas ett organ med ansvar för inriktning, prioritering och samordning av tvärsektoriella krishanteringsåtgärder. Samordningen innebär att de geografiskt områdesansvariga organen ska initiera och underlätta den samverkan som krävs vid kris eller höjd beredskap</a:t>
            </a:r>
            <a:r>
              <a:rPr lang="sv-SE" b="1" dirty="0"/>
              <a:t>.</a:t>
            </a:r>
          </a:p>
          <a:p>
            <a:endParaRPr lang="sv-SE" b="1" dirty="0"/>
          </a:p>
          <a:p>
            <a:r>
              <a:rPr lang="sv-SE" b="1" dirty="0"/>
              <a:t>Det geografiska områdesansvaret finns på fyra nivåer (på regional nivå finns både högre regional och regional nivå) </a:t>
            </a:r>
          </a:p>
          <a:p>
            <a:pPr marL="171450" indent="-171450">
              <a:buFont typeface="Arial" panose="020B0604020202020204" pitchFamily="34" charset="0"/>
              <a:buChar char="•"/>
            </a:pPr>
            <a:r>
              <a:rPr lang="sv-SE" sz="1200" dirty="0">
                <a:solidFill>
                  <a:srgbClr val="000000"/>
                </a:solidFill>
                <a:latin typeface="Open Sans" pitchFamily="2" charset="0"/>
              </a:rPr>
              <a:t>Några offentliga aktörer har ett särskilt ansvar för samordning inom krisberedskap och civilt försvar. Det ansvaret är författningsreglerat och är uppdelat geografiskt på lokal, regional, högre regional och nationell nivå och kallas det </a:t>
            </a:r>
            <a:r>
              <a:rPr lang="sv-SE" sz="1200" i="1" dirty="0">
                <a:solidFill>
                  <a:srgbClr val="000000"/>
                </a:solidFill>
                <a:latin typeface="Open Sans" pitchFamily="2" charset="0"/>
              </a:rPr>
              <a:t>geografiska områdesansvaret. </a:t>
            </a:r>
            <a:endParaRPr lang="sv-SE" sz="1200" i="0" dirty="0">
              <a:solidFill>
                <a:srgbClr val="000000"/>
              </a:solidFill>
              <a:latin typeface="Open Sans" pitchFamily="2" charset="0"/>
            </a:endParaRPr>
          </a:p>
          <a:p>
            <a:pPr marL="171450" indent="-171450">
              <a:buFont typeface="Arial" panose="020B0604020202020204" pitchFamily="34" charset="0"/>
              <a:buChar char="•"/>
            </a:pPr>
            <a:r>
              <a:rPr lang="sv-SE" sz="1200" i="0" dirty="0">
                <a:solidFill>
                  <a:srgbClr val="000000"/>
                </a:solidFill>
                <a:latin typeface="Open Sans" pitchFamily="2" charset="0"/>
              </a:rPr>
              <a:t>Det geografiska områdesansvaret syftar till att skapa samordning och samverkan inom ett geografiskt område. När myndigheter, företag och organisationer arbetar tillsammans blir åtgärderna kraftfullare.</a:t>
            </a:r>
          </a:p>
          <a:p>
            <a:pPr marL="171450" indent="-171450">
              <a:buFont typeface="Arial" panose="020B0604020202020204" pitchFamily="34" charset="0"/>
              <a:buChar char="•"/>
            </a:pPr>
            <a:endParaRPr lang="sv-SE" sz="1200" i="0" dirty="0">
              <a:solidFill>
                <a:prstClr val="black"/>
              </a:solidFill>
              <a:latin typeface="Microsoft Sans Serif" panose="020B0604020202020204" pitchFamily="34" charset="0"/>
            </a:endParaRPr>
          </a:p>
          <a:p>
            <a:r>
              <a:rPr lang="sv-SE" b="1" dirty="0"/>
              <a:t>De fyra nivåerna: </a:t>
            </a:r>
          </a:p>
          <a:p>
            <a:pPr marL="171450" indent="-171450">
              <a:buFont typeface="Arial" panose="020B0604020202020204" pitchFamily="34" charset="0"/>
              <a:buChar char="•"/>
            </a:pPr>
            <a:r>
              <a:rPr lang="sv-SE" dirty="0"/>
              <a:t>Nationell: </a:t>
            </a:r>
            <a:r>
              <a:rPr lang="sv-SE" b="1" dirty="0"/>
              <a:t>Regeringen</a:t>
            </a:r>
            <a:r>
              <a:rPr lang="sv-SE" dirty="0"/>
              <a:t> har det nationella områdesansvaret som utövas med stöd av sina förvaltningsmyndigheter. Myndigheten för civilt försvar säkerställer inriktning och samordning och företräder det civila försvaret på nationell nivå och stödjer (särskilt) regeringen i det nationella geografiska områdesansvaret.</a:t>
            </a:r>
          </a:p>
          <a:p>
            <a:pPr marL="171450" indent="-171450">
              <a:buFont typeface="Arial" panose="020B0604020202020204" pitchFamily="34" charset="0"/>
              <a:buChar char="•"/>
            </a:pPr>
            <a:r>
              <a:rPr lang="sv-SE" dirty="0"/>
              <a:t>Högre regional nivå: De sex utpekade </a:t>
            </a:r>
            <a:r>
              <a:rPr lang="sv-SE" b="1" dirty="0"/>
              <a:t>civilområdesansvariga länsstyrelserna </a:t>
            </a:r>
            <a:r>
              <a:rPr lang="sv-SE" dirty="0"/>
              <a:t>ett områdesansvar för respektive civilområde.</a:t>
            </a:r>
          </a:p>
          <a:p>
            <a:pPr marL="171450" indent="-171450">
              <a:buFont typeface="Arial" panose="020B0604020202020204" pitchFamily="34" charset="0"/>
              <a:buChar char="•"/>
            </a:pPr>
            <a:r>
              <a:rPr lang="sv-SE" dirty="0"/>
              <a:t>Regional nivå: De 21 </a:t>
            </a:r>
            <a:r>
              <a:rPr lang="sv-SE" b="1" dirty="0"/>
              <a:t>länsstyrelserna</a:t>
            </a:r>
            <a:r>
              <a:rPr lang="sv-SE" dirty="0"/>
              <a:t> har ett områdesansvar för respektive län.</a:t>
            </a:r>
          </a:p>
          <a:p>
            <a:pPr marL="171450" indent="-171450">
              <a:buFont typeface="Arial" panose="020B0604020202020204" pitchFamily="34" charset="0"/>
              <a:buChar char="•"/>
            </a:pPr>
            <a:r>
              <a:rPr lang="sv-SE" dirty="0"/>
              <a:t>Lokal nivå: </a:t>
            </a:r>
            <a:r>
              <a:rPr lang="sv-SE" b="1" dirty="0"/>
              <a:t>Kommunen</a:t>
            </a:r>
            <a:r>
              <a:rPr lang="sv-SE" dirty="0"/>
              <a:t> har ett områdesansvar för respektive kommun.</a:t>
            </a:r>
          </a:p>
          <a:p>
            <a:pPr marL="0" indent="0" algn="l">
              <a:buFont typeface="Arial" panose="020B0604020202020204" pitchFamily="34" charset="0"/>
              <a:buNone/>
            </a:pPr>
            <a:endParaRPr lang="sv-SE" b="0" i="0" dirty="0">
              <a:solidFill>
                <a:srgbClr val="141414"/>
              </a:solidFill>
              <a:effectLst/>
              <a:latin typeface="Inter"/>
            </a:endParaRPr>
          </a:p>
          <a:p>
            <a:pPr marL="0" indent="0" algn="l">
              <a:buFont typeface="Arial" panose="020B0604020202020204" pitchFamily="34" charset="0"/>
              <a:buNone/>
            </a:pPr>
            <a:r>
              <a:rPr lang="sv-SE" b="1" i="0" dirty="0">
                <a:solidFill>
                  <a:srgbClr val="141414"/>
                </a:solidFill>
                <a:effectLst/>
                <a:latin typeface="Inter"/>
              </a:rPr>
              <a:t>Mer info</a:t>
            </a:r>
          </a:p>
          <a:p>
            <a:pPr algn="l"/>
            <a:r>
              <a:rPr lang="sv-SE" b="0" i="0" dirty="0">
                <a:solidFill>
                  <a:srgbClr val="141414"/>
                </a:solidFill>
                <a:effectLst/>
                <a:latin typeface="Inter"/>
              </a:rPr>
              <a:t>Geografiskt områdesansvar anges i:</a:t>
            </a:r>
          </a:p>
          <a:p>
            <a:pPr marL="171450" indent="-171450" algn="l">
              <a:buFont typeface="Arial" panose="020B0604020202020204" pitchFamily="34" charset="0"/>
              <a:buChar char="•"/>
            </a:pPr>
            <a:r>
              <a:rPr lang="sv-SE" b="0" i="0" u="sng" dirty="0">
                <a:solidFill>
                  <a:srgbClr val="10335F"/>
                </a:solidFill>
                <a:effectLst/>
                <a:latin typeface="Inter"/>
                <a:hlinkClick r:id="rId3"/>
              </a:rPr>
              <a:t>Förordning (2022:525) om civilområdesansvariga länsstyrelser</a:t>
            </a:r>
            <a:endParaRPr lang="sv-SE" b="0" i="0" dirty="0">
              <a:solidFill>
                <a:srgbClr val="141414"/>
              </a:solidFill>
              <a:effectLst/>
              <a:latin typeface="Inter"/>
            </a:endParaRPr>
          </a:p>
          <a:p>
            <a:pPr marL="171450" indent="-171450" algn="l">
              <a:buFont typeface="Arial" panose="020B0604020202020204" pitchFamily="34" charset="0"/>
              <a:buChar char="•"/>
            </a:pPr>
            <a:r>
              <a:rPr lang="sv-SE" b="0" i="0" u="sng" dirty="0">
                <a:solidFill>
                  <a:srgbClr val="10335F"/>
                </a:solidFill>
                <a:effectLst/>
                <a:latin typeface="Inter"/>
                <a:hlinkClick r:id="rId4"/>
              </a:rPr>
              <a:t>Lag (2006:544) om kommuners och regioners åtgärder inför och vid extraordinära händelser i fredstid och höjd beredskap</a:t>
            </a:r>
            <a:endParaRPr lang="sv-SE" b="0" i="0" u="sng" dirty="0">
              <a:solidFill>
                <a:srgbClr val="10335F"/>
              </a:solidFill>
              <a:effectLst/>
              <a:latin typeface="Inter"/>
            </a:endParaRPr>
          </a:p>
          <a:p>
            <a:pPr marL="171450" indent="-171450" algn="l">
              <a:buFont typeface="Arial" panose="020B0604020202020204" pitchFamily="34" charset="0"/>
              <a:buChar char="•"/>
            </a:pPr>
            <a:r>
              <a:rPr lang="sv-SE" b="0" i="0" u="sng" dirty="0">
                <a:solidFill>
                  <a:srgbClr val="10335F"/>
                </a:solidFill>
                <a:effectLst/>
                <a:latin typeface="Inter"/>
                <a:hlinkClick r:id="rId5"/>
              </a:rPr>
              <a:t>Förordning (2017:870) om länsstyrelsernas krisberedskap och uppgifter inför och vid höjd beredskap</a:t>
            </a:r>
            <a:endParaRPr lang="sv-SE" b="0" i="0" u="sng" dirty="0">
              <a:solidFill>
                <a:srgbClr val="10335F"/>
              </a:solidFill>
              <a:effectLst/>
              <a:latin typeface="Inter"/>
            </a:endParaRPr>
          </a:p>
          <a:p>
            <a:pPr marL="171450" indent="-171450" algn="l">
              <a:buFont typeface="Arial" panose="020B0604020202020204" pitchFamily="34" charset="0"/>
              <a:buChar char="•"/>
            </a:pPr>
            <a:r>
              <a:rPr lang="sv-SE" b="0" i="0" u="sng" dirty="0">
                <a:solidFill>
                  <a:srgbClr val="10335F"/>
                </a:solidFill>
                <a:effectLst/>
                <a:latin typeface="Inter"/>
                <a:hlinkClick r:id="rId6"/>
              </a:rPr>
              <a:t>Förordning (2017:868) med länsstyrelseinstruktion</a:t>
            </a:r>
            <a:endParaRPr lang="sv-SE" b="0" i="0" dirty="0">
              <a:solidFill>
                <a:srgbClr val="141414"/>
              </a:solidFill>
              <a:effectLst/>
              <a:latin typeface="Inter"/>
            </a:endParaRPr>
          </a:p>
        </p:txBody>
      </p:sp>
      <p:sp>
        <p:nvSpPr>
          <p:cNvPr id="4" name="Platshållare för bildnummer 3">
            <a:extLst>
              <a:ext uri="{FF2B5EF4-FFF2-40B4-BE49-F238E27FC236}">
                <a16:creationId xmlns:a16="http://schemas.microsoft.com/office/drawing/2014/main" id="{1BA9910A-8526-DE5F-893F-E5DF612648CF}"/>
              </a:ext>
            </a:extLst>
          </p:cNvPr>
          <p:cNvSpPr>
            <a:spLocks noGrp="1"/>
          </p:cNvSpPr>
          <p:nvPr>
            <p:ph type="sldNum" sz="quarter" idx="5"/>
          </p:nvPr>
        </p:nvSpPr>
        <p:spPr/>
        <p:txBody>
          <a:bodyPr/>
          <a:lstStyle/>
          <a:p>
            <a:fld id="{5A73E5DC-3020-47B7-8ED6-DB931FEB4490}" type="slidenum">
              <a:rPr lang="sv-SE" smtClean="0"/>
              <a:t>35</a:t>
            </a:fld>
            <a:endParaRPr lang="sv-SE"/>
          </a:p>
        </p:txBody>
      </p:sp>
    </p:spTree>
    <p:extLst>
      <p:ext uri="{BB962C8B-B14F-4D97-AF65-F5344CB8AC3E}">
        <p14:creationId xmlns:p14="http://schemas.microsoft.com/office/powerpoint/2010/main" val="2905933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1" dirty="0">
                <a:solidFill>
                  <a:srgbClr val="000000"/>
                </a:solidFill>
                <a:latin typeface="Open Sans" pitchFamily="2" charset="0"/>
              </a:rPr>
              <a:t>Länsstyrelserna är indelade i sex civilområden med syftet att stärka landets motståndskraft under höjd beredskap och krig.</a:t>
            </a:r>
            <a:endParaRPr lang="sv-SE" b="0" i="0" dirty="0">
              <a:solidFill>
                <a:srgbClr val="141414"/>
              </a:solidFill>
              <a:effectLst/>
              <a:latin typeface="Inter"/>
            </a:endParaRPr>
          </a:p>
          <a:p>
            <a:pPr marL="171450" indent="-171450" algn="l">
              <a:buFont typeface="Arial" panose="020B0604020202020204" pitchFamily="34" charset="0"/>
              <a:buChar char="•"/>
            </a:pPr>
            <a:r>
              <a:rPr lang="sv-SE" b="0" i="0" dirty="0">
                <a:solidFill>
                  <a:srgbClr val="141414"/>
                </a:solidFill>
                <a:effectLst/>
                <a:latin typeface="Inter"/>
              </a:rPr>
              <a:t>En högre regional nivå har inrättats genom att dela in landets 21 länsstyrelser i sex civilområden. </a:t>
            </a:r>
          </a:p>
          <a:p>
            <a:pPr marL="171450" indent="-171450" algn="l">
              <a:buFont typeface="Arial" panose="020B0604020202020204" pitchFamily="34" charset="0"/>
              <a:buChar char="•"/>
            </a:pPr>
            <a:r>
              <a:rPr lang="sv-SE" b="0" i="0" dirty="0">
                <a:solidFill>
                  <a:srgbClr val="141414"/>
                </a:solidFill>
                <a:effectLst/>
                <a:latin typeface="Inter"/>
              </a:rPr>
              <a:t>I varje civilområde ingår mellan två och sju länsstyrelser. </a:t>
            </a:r>
          </a:p>
          <a:p>
            <a:pPr marL="171450" indent="-171450" algn="l">
              <a:buFont typeface="Arial" panose="020B0604020202020204" pitchFamily="34" charset="0"/>
              <a:buChar char="•"/>
            </a:pPr>
            <a:r>
              <a:rPr lang="sv-SE" b="0" i="0" dirty="0">
                <a:solidFill>
                  <a:srgbClr val="141414"/>
                </a:solidFill>
                <a:effectLst/>
                <a:latin typeface="Inter"/>
              </a:rPr>
              <a:t>För varje område utses en ansvarig länsstyrelse där landshövdingen benämns civilområdeschef.</a:t>
            </a:r>
          </a:p>
          <a:p>
            <a:pPr marL="171450" indent="-171450">
              <a:buFont typeface="Arial" panose="020B0604020202020204" pitchFamily="34" charset="0"/>
              <a:buChar char="•"/>
            </a:pPr>
            <a:r>
              <a:rPr lang="sv-SE" sz="1200" b="0" dirty="0">
                <a:solidFill>
                  <a:srgbClr val="000000"/>
                </a:solidFill>
                <a:latin typeface="Open Sans" pitchFamily="2" charset="0"/>
              </a:rPr>
              <a:t>De sex civilområdesansvariga länsstyrelserna har en nyckelroll i ledningen av det civila försvaret inom sitt geografiska område. De är högsta civila totalförsvarsmyndighet inom sitt civilområde.</a:t>
            </a:r>
          </a:p>
          <a:p>
            <a:pPr marL="171450" indent="-171450">
              <a:buFont typeface="Arial" panose="020B0604020202020204" pitchFamily="34" charset="0"/>
              <a:buChar char="•"/>
            </a:pPr>
            <a:r>
              <a:rPr lang="sv-SE" sz="1200" b="0" dirty="0">
                <a:solidFill>
                  <a:srgbClr val="000000"/>
                </a:solidFill>
                <a:latin typeface="Open Sans" pitchFamily="2" charset="0"/>
              </a:rPr>
              <a:t>De civilområdesansvariga länsstyrelserna har ett geografiskt områdesansvar för sitt område när det gäller civilt försvar. </a:t>
            </a:r>
          </a:p>
          <a:p>
            <a:pPr marL="171450" indent="-171450">
              <a:buFont typeface="Arial" panose="020B0604020202020204" pitchFamily="34" charset="0"/>
              <a:buChar char="•"/>
            </a:pPr>
            <a:r>
              <a:rPr lang="sv-SE" sz="1200" dirty="0">
                <a:solidFill>
                  <a:srgbClr val="000000"/>
                </a:solidFill>
                <a:latin typeface="Open Sans" pitchFamily="2" charset="0"/>
              </a:rPr>
              <a:t>Inför höjd beredskap ska de civilområdesansvariga länsstyrelserna inom civilområdet verka för att totalförsvaret under höjd beredskap har en enhetlig inriktning.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000000"/>
                </a:solidFill>
                <a:latin typeface="Open Sans" pitchFamily="2" charset="0"/>
              </a:rPr>
              <a:t>De civilområdesansvariga länsstyrelserna ska inom civilområdet verka för länsöverskridande samordning av länsstyrelsernas planering och förberedelser även för fredstida krissituationer.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000000"/>
                </a:solidFill>
                <a:latin typeface="Open Sans" pitchFamily="2" charset="0"/>
              </a:rPr>
              <a:t>De civilområdesansvariga länsstyrelserna har inget geografiskt områdesansvar avseende krisberedskap inom civilområdet men ska vid fredstida krissituationer som berör flera län inom civilområdet ha förmåga att utgöra en gemensam funktion för stöd till länsstyrelsernas hantering av krisen.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000000"/>
                </a:solidFill>
                <a:latin typeface="Open Sans" pitchFamily="2" charset="0"/>
              </a:rPr>
              <a:t>Om Sverige är i krig kan civilområdesansvariga myndigheter agera självständigt om man inte alls eller med stora svårigheter kan upprätthålla kontakt med regeringen.</a:t>
            </a:r>
          </a:p>
          <a:p>
            <a:endParaRPr lang="sv-SE" sz="1200" b="0" dirty="0">
              <a:solidFill>
                <a:srgbClr val="000000"/>
              </a:solidFill>
              <a:latin typeface="Open Sans" pitchFamily="2" charset="0"/>
            </a:endParaRPr>
          </a:p>
          <a:p>
            <a:r>
              <a:rPr lang="sv-SE" sz="1200" b="0" dirty="0">
                <a:solidFill>
                  <a:srgbClr val="000000"/>
                </a:solidFill>
                <a:latin typeface="Open Sans" pitchFamily="2" charset="0"/>
              </a:rPr>
              <a:t>Vid höjd beredskap ska de civilområdesansvariga länsstyrelserna inom civilområdet verka för att största möjliga försvarseffekt uppnås. Det görs bl.a. genom att</a:t>
            </a:r>
          </a:p>
          <a:p>
            <a:pPr marL="171450" indent="-171450">
              <a:buFont typeface="Arial" panose="020B0604020202020204" pitchFamily="34" charset="0"/>
              <a:buChar char="•"/>
            </a:pPr>
            <a:r>
              <a:rPr lang="sv-SE" sz="1200" b="0" dirty="0">
                <a:solidFill>
                  <a:srgbClr val="000000"/>
                </a:solidFill>
                <a:latin typeface="Open Sans" pitchFamily="2" charset="0"/>
              </a:rPr>
              <a:t>samordna de civila försvarsåtgärderna</a:t>
            </a:r>
          </a:p>
          <a:p>
            <a:pPr marL="171450" indent="-171450">
              <a:buFont typeface="Arial" panose="020B0604020202020204" pitchFamily="34" charset="0"/>
              <a:buChar char="•"/>
            </a:pPr>
            <a:r>
              <a:rPr lang="sv-SE" sz="1200" b="0" dirty="0">
                <a:solidFill>
                  <a:srgbClr val="000000"/>
                </a:solidFill>
                <a:latin typeface="Open Sans" pitchFamily="2" charset="0"/>
              </a:rPr>
              <a:t>i samråd med Försvarsmakten verka för att det civila och militära försvaret samordnas</a:t>
            </a:r>
          </a:p>
          <a:p>
            <a:pPr marL="171450" indent="-171450">
              <a:buFont typeface="Arial" panose="020B0604020202020204" pitchFamily="34" charset="0"/>
              <a:buChar char="•"/>
            </a:pPr>
            <a:r>
              <a:rPr lang="sv-SE" sz="1200" b="0" dirty="0">
                <a:solidFill>
                  <a:srgbClr val="000000"/>
                </a:solidFill>
                <a:latin typeface="Open Sans" pitchFamily="2" charset="0"/>
              </a:rPr>
              <a:t>samordna den civila delen av värdlandsstödet</a:t>
            </a:r>
          </a:p>
          <a:p>
            <a:pPr marL="171450" indent="-171450">
              <a:buFont typeface="Arial" panose="020B0604020202020204" pitchFamily="34" charset="0"/>
              <a:buChar char="•"/>
            </a:pPr>
            <a:r>
              <a:rPr lang="sv-SE" sz="1200" b="0" dirty="0">
                <a:solidFill>
                  <a:srgbClr val="000000"/>
                </a:solidFill>
                <a:latin typeface="Open Sans" pitchFamily="2" charset="0"/>
              </a:rPr>
              <a:t>ansvara för att en samlad lägesbild sammanställs.</a:t>
            </a:r>
            <a:endParaRPr lang="sv-SE" sz="1200" dirty="0">
              <a:solidFill>
                <a:srgbClr val="000000"/>
              </a:solidFill>
              <a:latin typeface="Open Sans" pitchFamily="2" charset="0"/>
            </a:endParaRPr>
          </a:p>
          <a:p>
            <a:br>
              <a:rPr lang="sv-SE" sz="1200" b="1" dirty="0">
                <a:solidFill>
                  <a:srgbClr val="000000"/>
                </a:solidFill>
                <a:latin typeface="Poppins SemiBold" panose="00000700000000000000" pitchFamily="2" charset="0"/>
              </a:rPr>
            </a:br>
            <a:endParaRPr lang="sv-SE" sz="1200" b="0" dirty="0">
              <a:solidFill>
                <a:srgbClr val="000000"/>
              </a:solidFill>
              <a:latin typeface="Open Sans" pitchFamily="2" charset="0"/>
            </a:endParaRPr>
          </a:p>
        </p:txBody>
      </p:sp>
      <p:sp>
        <p:nvSpPr>
          <p:cNvPr id="4" name="Platshållare för bildnummer 3"/>
          <p:cNvSpPr>
            <a:spLocks noGrp="1"/>
          </p:cNvSpPr>
          <p:nvPr>
            <p:ph type="sldNum" sz="quarter" idx="5"/>
          </p:nvPr>
        </p:nvSpPr>
        <p:spPr/>
        <p:txBody>
          <a:bodyPr/>
          <a:lstStyle/>
          <a:p>
            <a:fld id="{5A73E5DC-3020-47B7-8ED6-DB931FEB4490}" type="slidenum">
              <a:rPr lang="sv-SE" smtClean="0"/>
              <a:t>36</a:t>
            </a:fld>
            <a:endParaRPr lang="sv-SE"/>
          </a:p>
        </p:txBody>
      </p:sp>
    </p:spTree>
    <p:extLst>
      <p:ext uri="{BB962C8B-B14F-4D97-AF65-F5344CB8AC3E}">
        <p14:creationId xmlns:p14="http://schemas.microsoft.com/office/powerpoint/2010/main" val="1921020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Det finns sedan 1 oktober 2025 ett gemensamt dokument för Inriktning och samordning i civilt försvar (som är undertecknad av 20 myndighetschefer). Dokumentet visar på en gemensam tolkning av uppgifterna som rör inriktning och samordning.</a:t>
            </a:r>
          </a:p>
          <a:p>
            <a:pPr marL="171450" indent="-171450">
              <a:buFont typeface="Arial" panose="020B0604020202020204" pitchFamily="34" charset="0"/>
              <a:buChar char="•"/>
            </a:pPr>
            <a:r>
              <a:rPr lang="sv-SE" dirty="0"/>
              <a:t>Vissa myndigheter har ett särskilt ansvar för att inriktning och samordning uppnås inom ett geografiskt område och vissa ansvarar för att hålla samman och stödja arbetet inom beredskapssektorer. </a:t>
            </a:r>
          </a:p>
          <a:p>
            <a:endParaRPr lang="sv-SE" dirty="0"/>
          </a:p>
          <a:p>
            <a:r>
              <a:rPr lang="sv-SE" b="1" dirty="0"/>
              <a:t>Inriktning och samordning i civilt försvar sker på fyra nivåer under regeringen. </a:t>
            </a:r>
          </a:p>
          <a:p>
            <a:pPr marL="171450" indent="-171450">
              <a:buFont typeface="Arial" panose="020B0604020202020204" pitchFamily="34" charset="0"/>
              <a:buChar char="•"/>
            </a:pPr>
            <a:r>
              <a:rPr lang="sv-SE" dirty="0"/>
              <a:t>Myndigheten för civilt försvar säkerställer inriktning och samordning och företräder det civila försvaret på nationell nivå. Stödjer regeringen i det nationella geografiska områdesansvaret. Sektorsansvariga myndigheter säkerställer inriktning och samordning sektorsvis. </a:t>
            </a:r>
          </a:p>
          <a:p>
            <a:pPr marL="171450" indent="-171450">
              <a:buFont typeface="Arial" panose="020B0604020202020204" pitchFamily="34" charset="0"/>
              <a:buChar char="•"/>
            </a:pPr>
            <a:r>
              <a:rPr lang="sv-SE" dirty="0"/>
              <a:t>Civilområdesansvariga länsstyrelser säkerställer inriktning och samordning inom civilområdet. I detta ingår att vid behov även kunna säkerställa inriktning och samordning inom civilområdet inför och vid fredstida kriser. </a:t>
            </a:r>
          </a:p>
          <a:p>
            <a:pPr marL="171450" indent="-171450">
              <a:buFont typeface="Arial" panose="020B0604020202020204" pitchFamily="34" charset="0"/>
              <a:buChar char="•"/>
            </a:pPr>
            <a:r>
              <a:rPr lang="sv-SE" dirty="0"/>
              <a:t>Länsstyrelser säkerställer inriktning och samordning inom länet. </a:t>
            </a:r>
          </a:p>
          <a:p>
            <a:pPr marL="171450" indent="-171450">
              <a:buFont typeface="Arial" panose="020B0604020202020204" pitchFamily="34" charset="0"/>
              <a:buChar char="•"/>
            </a:pPr>
            <a:r>
              <a:rPr lang="sv-SE" dirty="0"/>
              <a:t>Kommuner säkerställer inriktning och samordning inom kommunen. </a:t>
            </a:r>
          </a:p>
          <a:p>
            <a:endParaRPr lang="sv-SE" dirty="0"/>
          </a:p>
          <a:p>
            <a:r>
              <a:rPr lang="sv-SE" dirty="0"/>
              <a:t>(Försvarsmakten ansvarar för det militära försvarets inriktning på både nationell och regional nivå. På regional nivå samverkar militärregionerna med civila aktörer som civilområdesansvariga länsstyrelser, övriga länsstyrelser, kommuner och regioner. Dessutom samverkar förbandsenheter på lokal nivå inom sina geografiska områden).</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37</a:t>
            </a:fld>
            <a:endParaRPr lang="sv-SE"/>
          </a:p>
        </p:txBody>
      </p:sp>
    </p:spTree>
    <p:extLst>
      <p:ext uri="{BB962C8B-B14F-4D97-AF65-F5344CB8AC3E}">
        <p14:creationId xmlns:p14="http://schemas.microsoft.com/office/powerpoint/2010/main" val="207768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b="0" i="0" dirty="0">
                <a:solidFill>
                  <a:srgbClr val="141414"/>
                </a:solidFill>
                <a:effectLst/>
                <a:latin typeface="Inter"/>
              </a:rPr>
              <a:t>Sveriges försvar består av militärt och civilt försvar. Tillsammans bildar det totalförsvaret, som är all verksamhet i hela samhället som ska förbereda Sverige för krig. </a:t>
            </a:r>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4</a:t>
            </a:fld>
            <a:endParaRPr lang="sv-SE"/>
          </a:p>
        </p:txBody>
      </p:sp>
    </p:spTree>
    <p:extLst>
      <p:ext uri="{BB962C8B-B14F-4D97-AF65-F5344CB8AC3E}">
        <p14:creationId xmlns:p14="http://schemas.microsoft.com/office/powerpoint/2010/main" val="285712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Syftet med målet är att genom gemensamma utgångspunkter samt en gemensam målsättning och inriktning nå en samlad förmåga i totalförsvaret. Ett väpnat angrepp och krig, mot Sverige eller en allierad, är en nationell angelägenhet där alla aktörer i samhället engageras i krigsansträngningen.</a:t>
            </a:r>
          </a:p>
          <a:p>
            <a:pPr marL="171450" indent="-171450">
              <a:buFont typeface="Arial" panose="020B0604020202020204" pitchFamily="34" charset="0"/>
              <a:buChar char="•"/>
            </a:pPr>
            <a:r>
              <a:rPr lang="sv-SE" dirty="0"/>
              <a:t>Målet är beslutat av riksdagen genom totalförsvarsbeslutet i december 2024 (baserat på regeringens proposition 2024/25:34 Totalförsvaret 2025–2030.)</a:t>
            </a:r>
          </a:p>
          <a:p>
            <a:pPr marL="171450" indent="-171450">
              <a:buFont typeface="Arial" panose="020B0604020202020204" pitchFamily="34" charset="0"/>
              <a:buChar char="•"/>
            </a:pPr>
            <a:r>
              <a:rPr lang="sv-SE" dirty="0"/>
              <a:t>Regeringen har utifrån det övergripande målet för totalförsvaret beslutat om inriktningen ”Gemensamma förutsättningar för utvecklingen av totalförsvaret 2025–2030”. </a:t>
            </a:r>
          </a:p>
        </p:txBody>
      </p:sp>
      <p:sp>
        <p:nvSpPr>
          <p:cNvPr id="4" name="Platshållare för bildnummer 3"/>
          <p:cNvSpPr>
            <a:spLocks noGrp="1"/>
          </p:cNvSpPr>
          <p:nvPr>
            <p:ph type="sldNum" sz="quarter" idx="5"/>
          </p:nvPr>
        </p:nvSpPr>
        <p:spPr/>
        <p:txBody>
          <a:bodyPr/>
          <a:lstStyle/>
          <a:p>
            <a:fld id="{5A73E5DC-3020-47B7-8ED6-DB931FEB4490}" type="slidenum">
              <a:rPr lang="sv-SE" smtClean="0"/>
              <a:t>5</a:t>
            </a:fld>
            <a:endParaRPr lang="sv-SE"/>
          </a:p>
        </p:txBody>
      </p:sp>
    </p:spTree>
    <p:extLst>
      <p:ext uri="{BB962C8B-B14F-4D97-AF65-F5344CB8AC3E}">
        <p14:creationId xmlns:p14="http://schemas.microsoft.com/office/powerpoint/2010/main" val="23389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Gemensamma utgångspunkter för totalförsvaret 2025-2030 är framtaget av Försvarsmakten och Myndigheten för civilt försvar på uppdrag av regeringen som en del i ett större uppdrag om att främja och utveckla en samordnad planering inom totalförsvaret under perioden 2025–2030.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a:ln>
                  <a:noFill/>
                </a:ln>
                <a:effectLst/>
                <a:uLnTx/>
                <a:uFillTx/>
                <a:latin typeface="Arial"/>
                <a:ea typeface="+mn-ea"/>
                <a:cs typeface="+mn-cs"/>
              </a:rPr>
              <a:t>Genom att totalförsvaret förbereder och planerar utifrån gemensamma utgångspunkter samordnas det civila och militära försvaret i ökad utsträckning.</a:t>
            </a:r>
            <a:endParaRPr lang="sv-SE" dirty="0"/>
          </a:p>
          <a:p>
            <a:pPr marL="171450" indent="-171450">
              <a:buFont typeface="Arial" panose="020B0604020202020204" pitchFamily="34" charset="0"/>
              <a:buChar char="•"/>
            </a:pPr>
            <a:r>
              <a:rPr lang="sv-SE" dirty="0"/>
              <a:t>Gemensamma utgångspunkter för totalförsvaret 2025-2030 ersätter motsvarande dokument kallat Handlingskraft som gällde under förra försvarsbeslutsperioden. De viktigaste skillnaderna från förra dokumentet är: Sverige som allierad i Nato, lärdomar från Rysslands invasion av Ukraina samt en utvecklad nationell struktur för krisberedskap och civilt försvar.</a:t>
            </a:r>
          </a:p>
          <a:p>
            <a:pPr marL="171450" indent="-171450">
              <a:buFont typeface="Arial" panose="020B0604020202020204" pitchFamily="34" charset="0"/>
              <a:buChar char="•"/>
            </a:pPr>
            <a:r>
              <a:rPr lang="sv-SE" dirty="0"/>
              <a:t>Dokumentet är ett stöd till alla aktörer i deras planering. Det är öppet och helt utan sekretess.</a:t>
            </a:r>
          </a:p>
          <a:p>
            <a:pPr marL="171450" indent="-171450">
              <a:buFont typeface="Arial" panose="020B0604020202020204" pitchFamily="34" charset="0"/>
              <a:buChar char="•"/>
            </a:pPr>
            <a:r>
              <a:rPr lang="sv-SE" dirty="0"/>
              <a:t>Dokumentet talar om VAD som behöver göras med varje aktör behöver själva analysera HUR man påverkas och hur man behöver förbereda sig.</a:t>
            </a:r>
          </a:p>
          <a:p>
            <a:endParaRPr lang="sv-SE" dirty="0"/>
          </a:p>
          <a:p>
            <a:r>
              <a:rPr lang="sv-SE" dirty="0"/>
              <a:t>Dokumentet kompletterar och konkretiserar regeringens inriktning och innehåller tre viktiga delar:</a:t>
            </a:r>
          </a:p>
          <a:p>
            <a:pPr marL="228600" indent="-228600">
              <a:buFont typeface="+mj-lt"/>
              <a:buAutoNum type="arabicPeriod"/>
            </a:pPr>
            <a:r>
              <a:rPr lang="sv-SE" dirty="0"/>
              <a:t>Säkerhetspolitiskt läge.</a:t>
            </a:r>
          </a:p>
          <a:p>
            <a:pPr marL="228600" indent="-228600">
              <a:buFont typeface="+mj-lt"/>
              <a:buAutoNum type="arabicPeriod"/>
            </a:pPr>
            <a:r>
              <a:rPr lang="sv-SE" dirty="0"/>
              <a:t>Sju dimensionerande typsituationer.</a:t>
            </a:r>
          </a:p>
          <a:p>
            <a:pPr marL="228600" indent="-228600">
              <a:buFont typeface="+mj-lt"/>
              <a:buAutoNum type="arabicPeriod"/>
            </a:pPr>
            <a:r>
              <a:rPr lang="sv-SE" dirty="0"/>
              <a:t>Möjliga händelseutvecklingar och konsekvenser på samhället</a:t>
            </a:r>
          </a:p>
          <a:p>
            <a:r>
              <a:rPr lang="sv-SE" dirty="0"/>
              <a:t>Genom att totalförsvaret förbereder och planerar utifrån gemensamma utgångspunkter samordnas det civila och militära försvaret i ökad utsträckning.</a:t>
            </a:r>
          </a:p>
          <a:p>
            <a:endParaRPr lang="sv-SE" dirty="0"/>
          </a:p>
          <a:p>
            <a:r>
              <a:rPr lang="sv-SE" dirty="0"/>
              <a:t>De sju typsituationerna är:</a:t>
            </a:r>
          </a:p>
          <a:p>
            <a:pPr marL="228600" indent="-228600">
              <a:buFont typeface="+mj-lt"/>
              <a:buAutoNum type="arabicPeriod"/>
            </a:pPr>
            <a:r>
              <a:rPr lang="sv-SE" dirty="0"/>
              <a:t>Hybrida hot</a:t>
            </a:r>
          </a:p>
          <a:p>
            <a:pPr marL="228600" indent="-228600">
              <a:buFont typeface="+mj-lt"/>
              <a:buAutoNum type="arabicPeriod"/>
            </a:pPr>
            <a:r>
              <a:rPr lang="sv-SE" dirty="0"/>
              <a:t>Värdlandsstöd</a:t>
            </a:r>
          </a:p>
          <a:p>
            <a:pPr marL="228600" indent="-228600">
              <a:buFont typeface="+mj-lt"/>
              <a:buAutoNum type="arabicPeriod"/>
            </a:pPr>
            <a:r>
              <a:rPr lang="sv-SE" dirty="0"/>
              <a:t>Anfall mot norra Sverige</a:t>
            </a:r>
          </a:p>
          <a:p>
            <a:pPr marL="228600" indent="-228600">
              <a:buFont typeface="+mj-lt"/>
              <a:buAutoNum type="arabicPeriod"/>
            </a:pPr>
            <a:r>
              <a:rPr lang="sv-SE" dirty="0"/>
              <a:t>Anfall mot Gotland</a:t>
            </a:r>
          </a:p>
          <a:p>
            <a:pPr marL="228600" indent="-228600">
              <a:buFont typeface="+mj-lt"/>
              <a:buAutoNum type="arabicPeriod"/>
            </a:pPr>
            <a:r>
              <a:rPr lang="sv-SE" dirty="0"/>
              <a:t>Fjärrangrepp</a:t>
            </a:r>
          </a:p>
          <a:p>
            <a:pPr marL="228600" indent="-228600">
              <a:buFont typeface="+mj-lt"/>
              <a:buAutoNum type="arabicPeriod"/>
            </a:pPr>
            <a:r>
              <a:rPr lang="sv-SE" dirty="0"/>
              <a:t>Förstärkning av alliansens norra flank</a:t>
            </a:r>
          </a:p>
          <a:p>
            <a:pPr marL="228600" indent="-228600">
              <a:buFont typeface="+mj-lt"/>
              <a:buAutoNum type="arabicPeriod"/>
            </a:pPr>
            <a:r>
              <a:rPr lang="sv-SE" dirty="0"/>
              <a:t>Förstärkning av alliansen i Baltikum</a:t>
            </a:r>
          </a:p>
          <a:p>
            <a:endParaRPr lang="sv-SE" dirty="0"/>
          </a:p>
          <a:p>
            <a:r>
              <a:rPr lang="sv-SE" dirty="0"/>
              <a:t>Kartan på bilden åskådliggör Sveriges geografiska läge inom Nato. Vid ett angrepp mot alliansen ska Sverige ta emot, transportera och basera alliansens trupp och materiel på vårt territorium. Det är en ny uppgift för vårt land. Det värdlandsstöd som Sverige ska ge trupper från våra allierade kräver att hela samhället bidrar med allt från logistik till sjukvård. Det innebär också att försvaret av Sverige börjar vid Natos yttre gräns, och att vi ska försvara allierat territorium.</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6</a:t>
            </a:fld>
            <a:endParaRPr lang="sv-SE"/>
          </a:p>
        </p:txBody>
      </p:sp>
    </p:spTree>
    <p:extLst>
      <p:ext uri="{BB962C8B-B14F-4D97-AF65-F5344CB8AC3E}">
        <p14:creationId xmlns:p14="http://schemas.microsoft.com/office/powerpoint/2010/main" val="3518084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Målet är beslutat av riksdagen genom totalförsvarsbeslutet i december 2024 (baserat på Regeringens proposition 2024/25:34 Totalförsvaret 2025–2030).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a:t>Regeringen har utifrån det övergripande målet för totalförsvaret beslutat om </a:t>
            </a:r>
            <a:r>
              <a:rPr lang="sv-SE" b="0" i="0" dirty="0">
                <a:solidFill>
                  <a:srgbClr val="000000"/>
                </a:solidFill>
                <a:effectLst/>
                <a:latin typeface="open_sansregular"/>
              </a:rPr>
              <a:t>"Inriktningen för det civila försvaret 2025–2030”. </a:t>
            </a:r>
            <a:r>
              <a:rPr lang="sv-SE" dirty="0"/>
              <a:t>Inriktningen r</a:t>
            </a:r>
            <a:r>
              <a:rPr lang="sv-SE" b="0" i="0" dirty="0">
                <a:solidFill>
                  <a:srgbClr val="000000"/>
                </a:solidFill>
                <a:effectLst/>
                <a:latin typeface="open_sansregular"/>
              </a:rPr>
              <a:t>iktar sig till beredskapsmyndigheter och betonar deras arbete med planering och förberedelse inför höjd beredskap som ska genomföras i syfte att stärka förmågan och öka takten i utvecklingen av det civila försvaret.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000000"/>
                </a:solidFill>
                <a:effectLst/>
                <a:latin typeface="open_sansregular"/>
              </a:rPr>
              <a:t>Målen hjälper alla aktörer att veta vad vi ska fokusera i planering och förberedelser.</a:t>
            </a:r>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7</a:t>
            </a:fld>
            <a:endParaRPr lang="sv-SE"/>
          </a:p>
        </p:txBody>
      </p:sp>
    </p:spTree>
    <p:extLst>
      <p:ext uri="{BB962C8B-B14F-4D97-AF65-F5344CB8AC3E}">
        <p14:creationId xmlns:p14="http://schemas.microsoft.com/office/powerpoint/2010/main" val="3084634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Att försvara Sverige och värna vår gemensamma säkerhet, frihet och självständighet är ett ansvar för hela samhället och kräver ytterst en personlig insats av oss alla.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141414"/>
                </a:solidFill>
                <a:effectLst/>
                <a:latin typeface="Inter"/>
              </a:rPr>
              <a:t>Om Sverige skulle utsättas för ett angrepp behöver vi alla, efter bästa förmåga, bidra till att försvara vårt land. Men vi har som allierade i Nato också ett ansvar inom det kollektiva försvaret av Natos territorium.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0" i="0" dirty="0">
                <a:solidFill>
                  <a:srgbClr val="141414"/>
                </a:solidFill>
                <a:effectLst/>
                <a:latin typeface="Inter"/>
              </a:rPr>
              <a:t>Som svensk medborgare eller stadigvarande bosatt i Sverige kan du omfattas av beslut om totalförsvarsplikt från kalenderåret du fyller 16 till och med året du fyller 70.</a:t>
            </a:r>
            <a:endParaRPr lang="sv-S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solidFill>
                  <a:srgbClr val="000000"/>
                </a:solidFill>
                <a:latin typeface="Open Sans" pitchFamily="2" charset="0"/>
              </a:rPr>
              <a:t>Som privatperson har du ett eget ansvar för </a:t>
            </a:r>
            <a:r>
              <a:rPr lang="sv-SE" sz="1200" dirty="0">
                <a:solidFill>
                  <a:prstClr val="black"/>
                </a:solidFill>
                <a:latin typeface="Microsoft Sans Serif" panose="020B0604020202020204" pitchFamily="34" charset="0"/>
              </a:rPr>
              <a:t>att skydda sitt liv och sin egendom, </a:t>
            </a:r>
            <a:r>
              <a:rPr lang="sv-SE" sz="1200" dirty="0">
                <a:solidFill>
                  <a:srgbClr val="000000"/>
                </a:solidFill>
                <a:latin typeface="Open Sans" pitchFamily="2" charset="0"/>
              </a:rPr>
              <a:t>din hemberedskap och förväntas klara sig i minst en vecka utan samhällets hjälp, för att</a:t>
            </a:r>
            <a:r>
              <a:rPr lang="sv-SE" sz="1200" dirty="0">
                <a:solidFill>
                  <a:prstClr val="black"/>
                </a:solidFill>
                <a:latin typeface="Microsoft Sans Serif" panose="020B0604020202020204" pitchFamily="34" charset="0"/>
              </a:rPr>
              <a:t> säkra grundläggande behov av till exempel vatten, mat och värme. Du behöver också kunna ta del av information från ansvariga myndigheter och andra berörda aktörer. </a:t>
            </a:r>
            <a:endParaRPr lang="sv-SE" b="0" i="0" dirty="0">
              <a:solidFill>
                <a:srgbClr val="141414"/>
              </a:solidFill>
              <a:effectLst/>
              <a:latin typeface="Inter"/>
            </a:endParaRPr>
          </a:p>
          <a:p>
            <a:pPr marL="171450" indent="-171450">
              <a:buFont typeface="Arial" panose="020B0604020202020204" pitchFamily="34" charset="0"/>
              <a:buChar char="•"/>
            </a:pPr>
            <a:r>
              <a:rPr lang="sv-SE" b="0" i="0" dirty="0">
                <a:solidFill>
                  <a:srgbClr val="141414"/>
                </a:solidFill>
                <a:effectLst/>
                <a:latin typeface="Inter"/>
              </a:rPr>
              <a:t>Desto bättre förberedd du själv är, desto mer kraft kan samhället lägga på att hjälpa de som verkligen behöver det.</a:t>
            </a:r>
          </a:p>
          <a:p>
            <a:pPr marL="171450" indent="-171450">
              <a:buFont typeface="Arial" panose="020B0604020202020204" pitchFamily="34" charset="0"/>
              <a:buChar char="•"/>
            </a:pPr>
            <a:endParaRPr lang="sv-SE" b="0" i="0" dirty="0">
              <a:solidFill>
                <a:srgbClr val="141414"/>
              </a:solidFill>
              <a:effectLst/>
              <a:latin typeface="Inter"/>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i="0" dirty="0">
                <a:solidFill>
                  <a:srgbClr val="0E0E0F"/>
                </a:solidFill>
                <a:effectLst/>
                <a:latin typeface="slussen"/>
              </a:rPr>
              <a:t>Vi behöver stärka vår försvarsvilja och göra det tillsammans – på olika sätt. </a:t>
            </a:r>
            <a:r>
              <a:rPr lang="sv-SE" b="0" i="0" dirty="0">
                <a:solidFill>
                  <a:srgbClr val="0E0E0F"/>
                </a:solidFill>
                <a:effectLst/>
                <a:latin typeface="slussen"/>
              </a:rPr>
              <a:t>Försvarsvilja handlar om viljan och beredskapen att skydda vårt land, våra värderingar och vår frihet mot hot utifrån. Det är en kombination av hur vi tänker, känner och agerar för att stå emot olika typer av angrepp. Försvarsvilja kan visa sig på flera olika sätt. Det kan innebära att stötta landets försvarsmakt, delta aktivt i militära eller civila försvarsinsatser, eller att stå upp för Sveriges intressen och värderingar under utmanande tider. Det kan också handla om att hjälpa varandra i kris eller om att ha förtroende vårt demokratiska statsskick, känna samhörighet med varandra och tro på att vi tillsammans kan skydda vårt samhälle.</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8</a:t>
            </a:fld>
            <a:endParaRPr lang="sv-SE"/>
          </a:p>
        </p:txBody>
      </p:sp>
    </p:spTree>
    <p:extLst>
      <p:ext uri="{BB962C8B-B14F-4D97-AF65-F5344CB8AC3E}">
        <p14:creationId xmlns:p14="http://schemas.microsoft.com/office/powerpoint/2010/main" val="475759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Från den nationella säkerhetsstrategin (2024) </a:t>
            </a:r>
          </a:p>
          <a:p>
            <a:pPr marL="171450" indent="-171450">
              <a:buFont typeface="Arial" panose="020B0604020202020204" pitchFamily="34" charset="0"/>
              <a:buChar char="•"/>
            </a:pPr>
            <a:r>
              <a:rPr lang="sv-SE" b="0" dirty="0"/>
              <a:t>Det finns ingen viktigare uppgift för staten än att värna Sveriges frihet, fred och säkerhet. Det yttersta ansvaret för denna uppgift ligger på riksdag och regering. Vi som statlig myndighet bidrar i denna uppgift.</a:t>
            </a:r>
          </a:p>
          <a:p>
            <a:pPr marL="171450" indent="-171450">
              <a:buFont typeface="Arial" panose="020B0604020202020204" pitchFamily="34" charset="0"/>
              <a:buChar char="•"/>
            </a:pPr>
            <a:r>
              <a:rPr lang="sv-SE" b="0" dirty="0"/>
              <a:t>I den nationella säkerhetsstrategin från 2024 definierar regeringen vitala och strategiska nationella säkerhetsintressen för arbetet med nationell säkerhet. Våra vitala intressen är de som är värda de största uppoffringarna.  </a:t>
            </a:r>
            <a:endParaRPr lang="sv-SE" b="1" dirty="0"/>
          </a:p>
          <a:p>
            <a:endParaRPr lang="sv-SE" dirty="0"/>
          </a:p>
          <a:p>
            <a:r>
              <a:rPr lang="sv-SE" dirty="0"/>
              <a:t>Sveriges vitala nationella säkerhetsintressen är att värna Sveriges </a:t>
            </a:r>
          </a:p>
          <a:p>
            <a:pPr marL="171450" indent="-171450">
              <a:buFont typeface="Arial" panose="020B0604020202020204" pitchFamily="34" charset="0"/>
              <a:buChar char="•"/>
            </a:pPr>
            <a:r>
              <a:rPr lang="sv-SE" dirty="0"/>
              <a:t>säkerhet, </a:t>
            </a:r>
          </a:p>
          <a:p>
            <a:pPr marL="171450" indent="-171450">
              <a:buFont typeface="Arial" panose="020B0604020202020204" pitchFamily="34" charset="0"/>
              <a:buChar char="•"/>
            </a:pPr>
            <a:r>
              <a:rPr lang="sv-SE" dirty="0"/>
              <a:t>demokratiska styrelseskick, </a:t>
            </a:r>
          </a:p>
          <a:p>
            <a:pPr marL="171450" indent="-171450">
              <a:buFont typeface="Arial" panose="020B0604020202020204" pitchFamily="34" charset="0"/>
              <a:buChar char="•"/>
            </a:pPr>
            <a:r>
              <a:rPr lang="sv-SE" dirty="0"/>
              <a:t>frihet, </a:t>
            </a:r>
          </a:p>
          <a:p>
            <a:pPr marL="171450" indent="-171450">
              <a:buFont typeface="Arial" panose="020B0604020202020204" pitchFamily="34" charset="0"/>
              <a:buChar char="•"/>
            </a:pPr>
            <a:r>
              <a:rPr lang="sv-SE" dirty="0"/>
              <a:t>självständighet, </a:t>
            </a:r>
          </a:p>
          <a:p>
            <a:pPr marL="171450" indent="-171450">
              <a:buFont typeface="Arial" panose="020B0604020202020204" pitchFamily="34" charset="0"/>
              <a:buChar char="•"/>
            </a:pPr>
            <a:r>
              <a:rPr lang="sv-SE" dirty="0"/>
              <a:t>suveränitet och </a:t>
            </a:r>
          </a:p>
          <a:p>
            <a:pPr marL="171450" indent="-171450">
              <a:buFont typeface="Arial" panose="020B0604020202020204" pitchFamily="34" charset="0"/>
              <a:buChar char="•"/>
            </a:pPr>
            <a:r>
              <a:rPr lang="sv-SE" dirty="0"/>
              <a:t>handlingsfrihet; </a:t>
            </a:r>
          </a:p>
          <a:p>
            <a:r>
              <a:rPr lang="sv-SE" dirty="0"/>
              <a:t>(vidare) att värna </a:t>
            </a:r>
          </a:p>
          <a:p>
            <a:pPr marL="171450" indent="-171450">
              <a:buFont typeface="Arial" panose="020B0604020202020204" pitchFamily="34" charset="0"/>
              <a:buChar char="•"/>
            </a:pPr>
            <a:r>
              <a:rPr lang="sv-SE" dirty="0"/>
              <a:t>befolkningens liv och hälsa; </a:t>
            </a:r>
          </a:p>
          <a:p>
            <a:pPr marL="171450" indent="-171450">
              <a:buFont typeface="Arial" panose="020B0604020202020204" pitchFamily="34" charset="0"/>
              <a:buChar char="•"/>
            </a:pPr>
            <a:r>
              <a:rPr lang="sv-SE" dirty="0"/>
              <a:t>att försvara Sverige och våra allierade mot väpnat angrepp och upprätthålla vår territoriella integritet; </a:t>
            </a:r>
          </a:p>
          <a:p>
            <a:pPr marL="171450" indent="-171450">
              <a:buFont typeface="Arial" panose="020B0604020202020204" pitchFamily="34" charset="0"/>
              <a:buChar char="•"/>
            </a:pPr>
            <a:r>
              <a:rPr lang="sv-SE" dirty="0"/>
              <a:t>att upprätthålla försörjningsberedskap och samhällets funktionalitet samt </a:t>
            </a:r>
          </a:p>
          <a:p>
            <a:pPr marL="171450" indent="-171450">
              <a:buFont typeface="Arial" panose="020B0604020202020204" pitchFamily="34" charset="0"/>
              <a:buChar char="•"/>
            </a:pPr>
            <a:r>
              <a:rPr lang="sv-SE" dirty="0"/>
              <a:t>att upprätthålla våra grundläggande värden som demokrati, rättssäkerhet och mänskliga fri- och rättigheter. </a:t>
            </a:r>
          </a:p>
          <a:p>
            <a:endParaRPr lang="sv-SE" dirty="0"/>
          </a:p>
          <a:p>
            <a:r>
              <a:rPr lang="sv-SE" dirty="0"/>
              <a:t>(Regeringens skrivelse 2023/24:163 Nationell säkerhetsstrategi) </a:t>
            </a:r>
          </a:p>
          <a:p>
            <a:endParaRPr lang="sv-SE" dirty="0"/>
          </a:p>
        </p:txBody>
      </p:sp>
      <p:sp>
        <p:nvSpPr>
          <p:cNvPr id="4" name="Platshållare för bildnummer 3"/>
          <p:cNvSpPr>
            <a:spLocks noGrp="1"/>
          </p:cNvSpPr>
          <p:nvPr>
            <p:ph type="sldNum" sz="quarter" idx="5"/>
          </p:nvPr>
        </p:nvSpPr>
        <p:spPr/>
        <p:txBody>
          <a:bodyPr/>
          <a:lstStyle/>
          <a:p>
            <a:fld id="{5A73E5DC-3020-47B7-8ED6-DB931FEB4490}" type="slidenum">
              <a:rPr lang="sv-SE" smtClean="0"/>
              <a:t>9</a:t>
            </a:fld>
            <a:endParaRPr lang="sv-SE"/>
          </a:p>
        </p:txBody>
      </p:sp>
    </p:spTree>
    <p:extLst>
      <p:ext uri="{BB962C8B-B14F-4D97-AF65-F5344CB8AC3E}">
        <p14:creationId xmlns:p14="http://schemas.microsoft.com/office/powerpoint/2010/main" val="1733645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grpSp>
        <p:nvGrpSpPr>
          <p:cNvPr id="10" name="Grupp 9">
            <a:extLst>
              <a:ext uri="{FF2B5EF4-FFF2-40B4-BE49-F238E27FC236}">
                <a16:creationId xmlns:a16="http://schemas.microsoft.com/office/drawing/2014/main" id="{5ADF8B40-A042-13D6-BE86-3FFC67629E62}"/>
              </a:ext>
              <a:ext uri="{C183D7F6-B498-43B3-948B-1728B52AA6E4}">
                <adec:decorative xmlns:adec="http://schemas.microsoft.com/office/drawing/2017/decorative" val="1"/>
              </a:ext>
            </a:extLst>
          </p:cNvPr>
          <p:cNvGrpSpPr/>
          <p:nvPr/>
        </p:nvGrpSpPr>
        <p:grpSpPr>
          <a:xfrm>
            <a:off x="-1" y="0"/>
            <a:ext cx="12192001" cy="6859786"/>
            <a:chOff x="-1" y="0"/>
            <a:chExt cx="12192001" cy="6859786"/>
          </a:xfrm>
        </p:grpSpPr>
        <p:sp>
          <p:nvSpPr>
            <p:cNvPr id="13" name="Frihandsfigur 7">
              <a:extLst>
                <a:ext uri="{FF2B5EF4-FFF2-40B4-BE49-F238E27FC236}">
                  <a16:creationId xmlns:a16="http://schemas.microsoft.com/office/drawing/2014/main" id="{712C975F-A0C1-763B-2A36-614D8FD23DBE}"/>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sp>
          <p:nvSpPr>
            <p:cNvPr id="14" name="Frihandsfigur 8">
              <a:extLst>
                <a:ext uri="{FF2B5EF4-FFF2-40B4-BE49-F238E27FC236}">
                  <a16:creationId xmlns:a16="http://schemas.microsoft.com/office/drawing/2014/main" id="{54976291-150F-DAD1-440F-BED5D275218D}"/>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5" name="Frihandsfigur 17">
              <a:extLst>
                <a:ext uri="{FF2B5EF4-FFF2-40B4-BE49-F238E27FC236}">
                  <a16:creationId xmlns:a16="http://schemas.microsoft.com/office/drawing/2014/main" id="{4EABF5EA-D2BA-B292-9E72-DBF0F0790F25}"/>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091F36"/>
                </a:gs>
                <a:gs pos="75000">
                  <a:srgbClr val="0B233E"/>
                </a:gs>
                <a:gs pos="25000">
                  <a:srgbClr val="061727"/>
                </a:gs>
                <a:gs pos="100000">
                  <a:srgbClr val="0B233E"/>
                </a:gs>
                <a:gs pos="0">
                  <a:srgbClr val="061727"/>
                </a:gs>
              </a:gsLst>
              <a:lin ang="0" scaled="0"/>
            </a:gradFill>
            <a:ln w="6322" cap="flat">
              <a:noFill/>
              <a:prstDash val="solid"/>
              <a:miter/>
            </a:ln>
          </p:spPr>
          <p:txBody>
            <a:bodyPr rtlCol="0" anchor="ctr"/>
            <a:lstStyle/>
            <a:p>
              <a:endParaRPr lang="sv-SE" dirty="0"/>
            </a:p>
          </p:txBody>
        </p:sp>
      </p:grpSp>
      <p:pic>
        <p:nvPicPr>
          <p:cNvPr id="11" name="Bildobjekt 7" descr="Logotyp Myndigheten för civilt försvar">
            <a:extLst>
              <a:ext uri="{FF2B5EF4-FFF2-40B4-BE49-F238E27FC236}">
                <a16:creationId xmlns:a16="http://schemas.microsoft.com/office/drawing/2014/main" id="{729ADCA1-CB36-9E5B-7763-B612A7D40F98}"/>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9832" y="509181"/>
            <a:ext cx="1492738" cy="522000"/>
          </a:xfrm>
          <a:prstGeom prst="rect">
            <a:avLst/>
          </a:prstGeom>
        </p:spPr>
      </p:pic>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0" y="2493172"/>
            <a:ext cx="10121361" cy="1116000"/>
          </a:xfrm>
        </p:spPr>
        <p:txBody>
          <a:bodyPr lIns="0" tIns="0" rIns="0" bIns="0" anchor="b"/>
          <a:lstStyle>
            <a:lvl1pPr algn="l">
              <a:lnSpc>
                <a:spcPct val="84000"/>
              </a:lnSpc>
              <a:defRPr sz="4000">
                <a:solidFill>
                  <a:schemeClr val="tx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4400" y="3734339"/>
            <a:ext cx="10115550"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9" y="5806222"/>
            <a:ext cx="1009915" cy="198031"/>
          </a:xfrm>
        </p:spPr>
        <p:txBody>
          <a:bodyPr/>
          <a:lstStyle>
            <a:lvl1pPr>
              <a:defRPr sz="900">
                <a:solidFill>
                  <a:schemeClr val="accent5"/>
                </a:solidFill>
              </a:defRPr>
            </a:lvl1pPr>
          </a:lstStyle>
          <a:p>
            <a:fld id="{05FF4CEB-CCDB-4630-9372-36169FB33B76}" type="datetime3">
              <a:rPr lang="sv-SE" smtClean="0"/>
              <a:t>26-06-04</a:t>
            </a:fld>
            <a:endParaRPr lang="sv-SE" dirty="0"/>
          </a:p>
        </p:txBody>
      </p:sp>
      <p:sp>
        <p:nvSpPr>
          <p:cNvPr id="5" name="Platshållare för sidfot 4">
            <a:extLst>
              <a:ext uri="{FF2B5EF4-FFF2-40B4-BE49-F238E27FC236}">
                <a16:creationId xmlns:a16="http://schemas.microsoft.com/office/drawing/2014/main" id="{1A416973-C155-F962-8AF3-CE31F29C633B}"/>
              </a:ext>
            </a:extLst>
          </p:cNvPr>
          <p:cNvSpPr>
            <a:spLocks noGrp="1"/>
          </p:cNvSpPr>
          <p:nvPr>
            <p:ph type="ftr" sz="quarter" idx="11"/>
          </p:nvPr>
        </p:nvSpPr>
        <p:spPr>
          <a:xfrm>
            <a:off x="552449" y="6049291"/>
            <a:ext cx="2581397" cy="171536"/>
          </a:xfrm>
        </p:spPr>
        <p:txBody>
          <a:bodyPr/>
          <a:lstStyle>
            <a:lvl1pPr algn="l">
              <a:defRPr sz="900">
                <a:solidFill>
                  <a:schemeClr val="accent5"/>
                </a:solidFill>
              </a:defRPr>
            </a:lvl1pPr>
          </a:lstStyle>
          <a:p>
            <a:r>
              <a:rPr lang="sv-SE" dirty="0"/>
              <a:t>Sidfot</a:t>
            </a:r>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1"/>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42486763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ngress">
    <p:bg>
      <p:bgPr>
        <a:solidFill>
          <a:srgbClr val="061727"/>
        </a:solidFill>
        <a:effectLst/>
      </p:bgPr>
    </p:bg>
    <p:spTree>
      <p:nvGrpSpPr>
        <p:cNvPr id="1" name=""/>
        <p:cNvGrpSpPr/>
        <p:nvPr/>
      </p:nvGrpSpPr>
      <p:grpSpPr>
        <a:xfrm>
          <a:off x="0" y="0"/>
          <a:ext cx="0" cy="0"/>
          <a:chOff x="0" y="0"/>
          <a:chExt cx="0" cy="0"/>
        </a:xfrm>
      </p:grpSpPr>
      <p:grpSp>
        <p:nvGrpSpPr>
          <p:cNvPr id="4" name="Grupp 3">
            <a:extLst>
              <a:ext uri="{FF2B5EF4-FFF2-40B4-BE49-F238E27FC236}">
                <a16:creationId xmlns:a16="http://schemas.microsoft.com/office/drawing/2014/main" id="{70C9EF7F-4E9D-01CB-0A3B-7EC4BAA1ED26}"/>
              </a:ext>
              <a:ext uri="{C183D7F6-B498-43B3-948B-1728B52AA6E4}">
                <adec:decorative xmlns:adec="http://schemas.microsoft.com/office/drawing/2017/decorative" val="1"/>
              </a:ext>
            </a:extLst>
          </p:cNvPr>
          <p:cNvGrpSpPr/>
          <p:nvPr/>
        </p:nvGrpSpPr>
        <p:grpSpPr>
          <a:xfrm flipV="1">
            <a:off x="-1" y="0"/>
            <a:ext cx="12192001" cy="6859786"/>
            <a:chOff x="-1" y="0"/>
            <a:chExt cx="12192001" cy="6859786"/>
          </a:xfrm>
        </p:grpSpPr>
        <p:sp>
          <p:nvSpPr>
            <p:cNvPr id="5" name="Frihandsfigur 7">
              <a:extLst>
                <a:ext uri="{FF2B5EF4-FFF2-40B4-BE49-F238E27FC236}">
                  <a16:creationId xmlns:a16="http://schemas.microsoft.com/office/drawing/2014/main" id="{751230EC-D4EE-7634-5952-23B3C6903803}"/>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sp>
          <p:nvSpPr>
            <p:cNvPr id="6" name="Frihandsfigur 8">
              <a:extLst>
                <a:ext uri="{FF2B5EF4-FFF2-40B4-BE49-F238E27FC236}">
                  <a16:creationId xmlns:a16="http://schemas.microsoft.com/office/drawing/2014/main" id="{8BF2D478-504C-7203-3B9B-71C3AAF9D9BF}"/>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0" name="Frihandsfigur 29">
              <a:extLst>
                <a:ext uri="{FF2B5EF4-FFF2-40B4-BE49-F238E27FC236}">
                  <a16:creationId xmlns:a16="http://schemas.microsoft.com/office/drawing/2014/main" id="{33D85435-D413-2D00-519D-604805AA7A58}"/>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091F36"/>
                </a:gs>
                <a:gs pos="75000">
                  <a:srgbClr val="0B233E"/>
                </a:gs>
                <a:gs pos="25000">
                  <a:srgbClr val="061727"/>
                </a:gs>
                <a:gs pos="100000">
                  <a:srgbClr val="0B233E"/>
                </a:gs>
                <a:gs pos="0">
                  <a:srgbClr val="061727"/>
                </a:gs>
              </a:gsLst>
              <a:lin ang="0" scaled="0"/>
            </a:gradFill>
            <a:ln w="6322" cap="flat">
              <a:noFill/>
              <a:prstDash val="solid"/>
              <a:miter/>
            </a:ln>
          </p:spPr>
          <p:txBody>
            <a:bodyPr rtlCol="0" anchor="ctr"/>
            <a:lstStyle/>
            <a:p>
              <a:endParaRPr lang="sv-SE" dirty="0"/>
            </a:p>
          </p:txBody>
        </p:sp>
      </p:gr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2129509" y="1552639"/>
            <a:ext cx="7932982" cy="3363028"/>
          </a:xfrm>
        </p:spPr>
        <p:txBody>
          <a:bodyPr anchor="ctr"/>
          <a:lstStyle>
            <a:lvl1pPr>
              <a:lnSpc>
                <a:spcPct val="84000"/>
              </a:lnSpc>
              <a:defRPr sz="3200" b="0">
                <a:solidFill>
                  <a:schemeClr val="tx1"/>
                </a:solidFill>
              </a:defRPr>
            </a:lvl1pPr>
          </a:lstStyle>
          <a:p>
            <a:r>
              <a:rPr lang="sv-SE" dirty="0"/>
              <a:t>Klicka här för att ändra mall för rubrikformat</a:t>
            </a:r>
          </a:p>
        </p:txBody>
      </p:sp>
      <p:pic>
        <p:nvPicPr>
          <p:cNvPr id="9" name="Bildobjekt 7">
            <a:extLst>
              <a:ext uri="{FF2B5EF4-FFF2-40B4-BE49-F238E27FC236}">
                <a16:creationId xmlns:a16="http://schemas.microsoft.com/office/drawing/2014/main" id="{B5B09293-4A04-D315-6EB8-87A6804D15A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43858" y="6047117"/>
            <a:ext cx="1328021" cy="464400"/>
          </a:xfrm>
          <a:prstGeom prst="rect">
            <a:avLst/>
          </a:prstGeom>
        </p:spPr>
      </p:pic>
      <p:sp>
        <p:nvSpPr>
          <p:cNvPr id="3" name="Platshållare för datum 2">
            <a:extLst>
              <a:ext uri="{FF2B5EF4-FFF2-40B4-BE49-F238E27FC236}">
                <a16:creationId xmlns:a16="http://schemas.microsoft.com/office/drawing/2014/main" id="{D5967566-D4E8-35A6-964F-0C46C8EDAB44}"/>
              </a:ext>
              <a:ext uri="{C183D7F6-B498-43B3-948B-1728B52AA6E4}">
                <adec:decorative xmlns:adec="http://schemas.microsoft.com/office/drawing/2017/decorative" val="1"/>
              </a:ext>
            </a:extLst>
          </p:cNvPr>
          <p:cNvSpPr>
            <a:spLocks noGrp="1"/>
          </p:cNvSpPr>
          <p:nvPr>
            <p:ph type="dt" sz="half" idx="10"/>
          </p:nvPr>
        </p:nvSpPr>
        <p:spPr>
          <a:xfrm>
            <a:off x="1" y="7049829"/>
            <a:ext cx="752961" cy="142875"/>
          </a:xfrm>
        </p:spPr>
        <p:txBody>
          <a:bodyPr/>
          <a:lstStyle>
            <a:lvl1pPr>
              <a:defRPr>
                <a:solidFill>
                  <a:srgbClr val="F0F0F0"/>
                </a:solidFill>
              </a:defRPr>
            </a:lvl1pPr>
          </a:lstStyle>
          <a:p>
            <a:fld id="{4BD8E3F0-6E40-412E-95FD-239029B9481C}" type="datetime3">
              <a:rPr lang="sv-SE" smtClean="0"/>
              <a:t>26-06-04</a:t>
            </a:fld>
            <a:endParaRPr lang="sv-SE" dirty="0"/>
          </a:p>
        </p:txBody>
      </p:sp>
      <p:sp>
        <p:nvSpPr>
          <p:cNvPr id="7" name="Platshållare för sidfot 6">
            <a:extLst>
              <a:ext uri="{FF2B5EF4-FFF2-40B4-BE49-F238E27FC236}">
                <a16:creationId xmlns:a16="http://schemas.microsoft.com/office/drawing/2014/main" id="{BF3430F1-2CC2-CB28-0926-B5210A462DB6}"/>
              </a:ext>
              <a:ext uri="{C183D7F6-B498-43B3-948B-1728B52AA6E4}">
                <adec:decorative xmlns:adec="http://schemas.microsoft.com/office/drawing/2017/decorative" val="1"/>
              </a:ext>
            </a:extLst>
          </p:cNvPr>
          <p:cNvSpPr>
            <a:spLocks noGrp="1"/>
          </p:cNvSpPr>
          <p:nvPr>
            <p:ph type="ftr" sz="quarter" idx="11"/>
          </p:nvPr>
        </p:nvSpPr>
        <p:spPr>
          <a:xfrm>
            <a:off x="819575" y="7049830"/>
            <a:ext cx="3473452" cy="142875"/>
          </a:xfrm>
        </p:spPr>
        <p:txBody>
          <a:bodyPr/>
          <a:lstStyle>
            <a:lvl1pPr>
              <a:defRPr>
                <a:solidFill>
                  <a:srgbClr val="F0F0F0"/>
                </a:solidFill>
              </a:defRPr>
            </a:lvl1pPr>
          </a:lstStyle>
          <a:p>
            <a:r>
              <a:rPr lang="sv-SE" dirty="0"/>
              <a:t>Sidfot</a:t>
            </a:r>
          </a:p>
        </p:txBody>
      </p:sp>
      <p:sp>
        <p:nvSpPr>
          <p:cNvPr id="8" name="Platshållare för bildnummer 7">
            <a:extLst>
              <a:ext uri="{FF2B5EF4-FFF2-40B4-BE49-F238E27FC236}">
                <a16:creationId xmlns:a16="http://schemas.microsoft.com/office/drawing/2014/main" id="{A600AD73-0E36-F193-DCC0-921D5E5F7885}"/>
              </a:ext>
            </a:extLst>
          </p:cNvPr>
          <p:cNvSpPr>
            <a:spLocks noGrp="1"/>
          </p:cNvSpPr>
          <p:nvPr>
            <p:ph type="sldNum" sz="quarter" idx="12"/>
          </p:nvPr>
        </p:nvSpPr>
        <p:spPr/>
        <p:txBody>
          <a:bodyPr/>
          <a:lstStyle>
            <a:lvl1pPr>
              <a:defRPr>
                <a:solidFill>
                  <a:srgbClr val="FF832C"/>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100619285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Ingress beige">
    <p:bg>
      <p:bgPr>
        <a:solidFill>
          <a:srgbClr val="F8EFE9"/>
        </a:solidFill>
        <a:effectLst/>
      </p:bgPr>
    </p:bg>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33B76DF6-218C-14CE-B5E6-5D948EB69E42}"/>
              </a:ext>
              <a:ext uri="{C183D7F6-B498-43B3-948B-1728B52AA6E4}">
                <adec:decorative xmlns:adec="http://schemas.microsoft.com/office/drawing/2017/decorative" val="1"/>
              </a:ext>
            </a:extLst>
          </p:cNvPr>
          <p:cNvGrpSpPr/>
          <p:nvPr userDrawn="1"/>
        </p:nvGrpSpPr>
        <p:grpSpPr>
          <a:xfrm flipV="1">
            <a:off x="-2" y="0"/>
            <a:ext cx="12192002" cy="6858000"/>
            <a:chOff x="-2" y="0"/>
            <a:chExt cx="12192002" cy="6858000"/>
          </a:xfrm>
        </p:grpSpPr>
        <p:sp>
          <p:nvSpPr>
            <p:cNvPr id="13" name="Frihandsfigur 8">
              <a:extLst>
                <a:ext uri="{FF2B5EF4-FFF2-40B4-BE49-F238E27FC236}">
                  <a16:creationId xmlns:a16="http://schemas.microsoft.com/office/drawing/2014/main" id="{9D385243-B572-0054-4693-832A5A07D9ED}"/>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7F2EE"/>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4" name="Frihandsfigur 9">
              <a:extLst>
                <a:ext uri="{FF2B5EF4-FFF2-40B4-BE49-F238E27FC236}">
                  <a16:creationId xmlns:a16="http://schemas.microsoft.com/office/drawing/2014/main" id="{6B3B333B-FD12-0540-7C46-7E3C209BED12}"/>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dirty="0"/>
            </a:p>
          </p:txBody>
        </p:sp>
        <p:sp>
          <p:nvSpPr>
            <p:cNvPr id="15" name="Frihandsfigur 10">
              <a:extLst>
                <a:ext uri="{FF2B5EF4-FFF2-40B4-BE49-F238E27FC236}">
                  <a16:creationId xmlns:a16="http://schemas.microsoft.com/office/drawing/2014/main" id="{6C653514-2D89-D68D-F4E0-08AD9E51593D}"/>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5000">
                  <a:srgbClr val="F6EFE9"/>
                </a:gs>
              </a:gsLst>
              <a:lin ang="0" scaled="0"/>
            </a:gradFill>
            <a:ln w="6322" cap="flat">
              <a:noFill/>
              <a:prstDash val="solid"/>
              <a:miter/>
            </a:ln>
          </p:spPr>
          <p:txBody>
            <a:bodyPr rtlCol="0" anchor="ctr"/>
            <a:lstStyle/>
            <a:p>
              <a:endParaRPr lang="sv-SE" dirty="0"/>
            </a:p>
          </p:txBody>
        </p:sp>
      </p:gr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2129509" y="1552639"/>
            <a:ext cx="7932982" cy="3363028"/>
          </a:xfrm>
        </p:spPr>
        <p:txBody>
          <a:bodyPr anchor="ctr"/>
          <a:lstStyle>
            <a:lvl1pPr>
              <a:lnSpc>
                <a:spcPct val="84000"/>
              </a:lnSpc>
              <a:defRPr sz="3200" b="0"/>
            </a:lvl1pPr>
          </a:lstStyle>
          <a:p>
            <a:r>
              <a:rPr lang="sv-SE" dirty="0"/>
              <a:t>Klicka här för att ändra mall för rubrikformat</a:t>
            </a:r>
          </a:p>
        </p:txBody>
      </p:sp>
      <p:pic>
        <p:nvPicPr>
          <p:cNvPr id="3" name="Bildobjekt 7">
            <a:extLst>
              <a:ext uri="{FF2B5EF4-FFF2-40B4-BE49-F238E27FC236}">
                <a16:creationId xmlns:a16="http://schemas.microsoft.com/office/drawing/2014/main" id="{4128BDF4-620E-CC3E-819A-C2159EA6FCF0}"/>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43858" y="6047117"/>
            <a:ext cx="1328022" cy="464400"/>
          </a:xfrm>
          <a:prstGeom prst="rect">
            <a:avLst/>
          </a:prstGeom>
        </p:spPr>
      </p:pic>
      <p:sp>
        <p:nvSpPr>
          <p:cNvPr id="7" name="Platshållare för datum 6">
            <a:extLst>
              <a:ext uri="{FF2B5EF4-FFF2-40B4-BE49-F238E27FC236}">
                <a16:creationId xmlns:a16="http://schemas.microsoft.com/office/drawing/2014/main" id="{2E6BECCA-6200-31CD-7D21-98E8E4760D08}"/>
              </a:ext>
              <a:ext uri="{C183D7F6-B498-43B3-948B-1728B52AA6E4}">
                <adec:decorative xmlns:adec="http://schemas.microsoft.com/office/drawing/2017/decorative" val="1"/>
              </a:ext>
            </a:extLst>
          </p:cNvPr>
          <p:cNvSpPr>
            <a:spLocks noGrp="1"/>
          </p:cNvSpPr>
          <p:nvPr>
            <p:ph type="dt" sz="half" idx="10"/>
          </p:nvPr>
        </p:nvSpPr>
        <p:spPr>
          <a:xfrm>
            <a:off x="0" y="7049829"/>
            <a:ext cx="752961" cy="142875"/>
          </a:xfrm>
        </p:spPr>
        <p:txBody>
          <a:bodyPr/>
          <a:lstStyle>
            <a:lvl1pPr>
              <a:defRPr>
                <a:solidFill>
                  <a:srgbClr val="F0F0F0"/>
                </a:solidFill>
              </a:defRPr>
            </a:lvl1pPr>
          </a:lstStyle>
          <a:p>
            <a:fld id="{9337CA4D-33A9-41D5-A484-1404FBCEF528}" type="datetime3">
              <a:rPr lang="sv-SE" smtClean="0"/>
              <a:t>26-06-04</a:t>
            </a:fld>
            <a:endParaRPr lang="sv-SE" dirty="0"/>
          </a:p>
        </p:txBody>
      </p:sp>
      <p:sp>
        <p:nvSpPr>
          <p:cNvPr id="8" name="Platshållare för sidfot 7">
            <a:extLst>
              <a:ext uri="{FF2B5EF4-FFF2-40B4-BE49-F238E27FC236}">
                <a16:creationId xmlns:a16="http://schemas.microsoft.com/office/drawing/2014/main" id="{75C18AFE-567E-81A6-80A0-61F39F09A011}"/>
              </a:ext>
              <a:ext uri="{C183D7F6-B498-43B3-948B-1728B52AA6E4}">
                <adec:decorative xmlns:adec="http://schemas.microsoft.com/office/drawing/2017/decorative" val="1"/>
              </a:ext>
            </a:extLst>
          </p:cNvPr>
          <p:cNvSpPr>
            <a:spLocks noGrp="1"/>
          </p:cNvSpPr>
          <p:nvPr>
            <p:ph type="ftr" sz="quarter" idx="11"/>
          </p:nvPr>
        </p:nvSpPr>
        <p:spPr>
          <a:xfrm>
            <a:off x="819575" y="7049830"/>
            <a:ext cx="3473452" cy="142875"/>
          </a:xfrm>
        </p:spPr>
        <p:txBody>
          <a:bodyPr/>
          <a:lstStyle>
            <a:lvl1pPr>
              <a:defRPr>
                <a:solidFill>
                  <a:srgbClr val="F0F0F0"/>
                </a:solidFill>
              </a:defRPr>
            </a:lvl1pPr>
          </a:lstStyle>
          <a:p>
            <a:r>
              <a:rPr lang="sv-SE" dirty="0"/>
              <a:t>Sidfot</a:t>
            </a:r>
          </a:p>
        </p:txBody>
      </p:sp>
      <p:sp>
        <p:nvSpPr>
          <p:cNvPr id="9" name="Platshållare för bildnummer 8">
            <a:extLst>
              <a:ext uri="{FF2B5EF4-FFF2-40B4-BE49-F238E27FC236}">
                <a16:creationId xmlns:a16="http://schemas.microsoft.com/office/drawing/2014/main" id="{0E4E1945-CF06-000D-C245-F4D4CB342B28}"/>
              </a:ext>
            </a:extLst>
          </p:cNvPr>
          <p:cNvSpPr>
            <a:spLocks noGrp="1"/>
          </p:cNvSpPr>
          <p:nvPr>
            <p:ph type="sldNum" sz="quarter" idx="12"/>
          </p:nvPr>
        </p:nvSpPr>
        <p:spPr/>
        <p:txBody>
          <a:bodyPr/>
          <a:lstStyle>
            <a:lvl1pPr>
              <a:defRPr>
                <a:solidFill>
                  <a:srgbClr val="CC4E13"/>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73685676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46AB4229-6FEF-264A-5F66-A12E0991D16B}"/>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65BFA89A-2A0C-68F9-4BD8-FE54E245CB25}"/>
              </a:ext>
            </a:extLst>
          </p:cNvPr>
          <p:cNvSpPr>
            <a:spLocks noGrp="1"/>
          </p:cNvSpPr>
          <p:nvPr>
            <p:ph sz="half" idx="1"/>
          </p:nvPr>
        </p:nvSpPr>
        <p:spPr>
          <a:xfrm>
            <a:off x="1393201" y="1641231"/>
            <a:ext cx="4542258" cy="422616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7E3BC10B-6DBF-5CC2-2C75-E1A4D8B92974}"/>
              </a:ext>
            </a:extLst>
          </p:cNvPr>
          <p:cNvSpPr>
            <a:spLocks noGrp="1"/>
          </p:cNvSpPr>
          <p:nvPr>
            <p:ph sz="half" idx="2"/>
          </p:nvPr>
        </p:nvSpPr>
        <p:spPr>
          <a:xfrm>
            <a:off x="6274946" y="1641230"/>
            <a:ext cx="4543200" cy="422616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nummer 8">
            <a:extLst>
              <a:ext uri="{FF2B5EF4-FFF2-40B4-BE49-F238E27FC236}">
                <a16:creationId xmlns:a16="http://schemas.microsoft.com/office/drawing/2014/main" id="{3E5BF03A-795D-8FBE-5111-85459A0870CE}"/>
              </a:ext>
            </a:extLst>
          </p:cNvPr>
          <p:cNvSpPr>
            <a:spLocks noGrp="1"/>
          </p:cNvSpPr>
          <p:nvPr>
            <p:ph type="sldNum" sz="quarter" idx="12"/>
          </p:nvPr>
        </p:nvSpPr>
        <p:spPr/>
        <p:txBody>
          <a:bodyPr/>
          <a:lstStyle/>
          <a:p>
            <a:fld id="{F6C05EEB-4522-434C-B777-08D6E2D6AD2E}" type="slidenum">
              <a:rPr lang="sv-SE" smtClean="0"/>
              <a:pPr/>
              <a:t>‹#›</a:t>
            </a:fld>
            <a:endParaRPr lang="sv-SE" dirty="0"/>
          </a:p>
        </p:txBody>
      </p:sp>
      <p:sp>
        <p:nvSpPr>
          <p:cNvPr id="2" name="Platshållare för datum 1">
            <a:extLst>
              <a:ext uri="{FF2B5EF4-FFF2-40B4-BE49-F238E27FC236}">
                <a16:creationId xmlns:a16="http://schemas.microsoft.com/office/drawing/2014/main" id="{2EF18C69-D70F-EDF3-8EB8-82DC83CCCB61}"/>
              </a:ext>
            </a:extLst>
          </p:cNvPr>
          <p:cNvSpPr>
            <a:spLocks noGrp="1"/>
          </p:cNvSpPr>
          <p:nvPr>
            <p:ph type="dt" sz="half" idx="10"/>
          </p:nvPr>
        </p:nvSpPr>
        <p:spPr/>
        <p:txBody>
          <a:bodyPr/>
          <a:lstStyle/>
          <a:p>
            <a:fld id="{DE32FCB4-B36D-4191-AFF0-BFA52B838100}" type="datetime3">
              <a:rPr lang="sv-SE" smtClean="0"/>
              <a:t>26-06-04</a:t>
            </a:fld>
            <a:endParaRPr lang="sv-SE" dirty="0"/>
          </a:p>
        </p:txBody>
      </p:sp>
      <p:sp>
        <p:nvSpPr>
          <p:cNvPr id="8" name="Platshållare för sidfot 7">
            <a:extLst>
              <a:ext uri="{FF2B5EF4-FFF2-40B4-BE49-F238E27FC236}">
                <a16:creationId xmlns:a16="http://schemas.microsoft.com/office/drawing/2014/main" id="{3D4387AE-E4CD-7F19-0698-62400B05D70A}"/>
              </a:ext>
            </a:extLst>
          </p:cNvPr>
          <p:cNvSpPr>
            <a:spLocks noGrp="1"/>
          </p:cNvSpPr>
          <p:nvPr>
            <p:ph type="ftr" sz="quarter" idx="11"/>
          </p:nvPr>
        </p:nvSpPr>
        <p:spPr/>
        <p:txBody>
          <a:bodyPr/>
          <a:lstStyle/>
          <a:p>
            <a:r>
              <a:rPr lang="sv-SE" dirty="0"/>
              <a:t>Sidfot</a:t>
            </a:r>
          </a:p>
        </p:txBody>
      </p:sp>
    </p:spTree>
    <p:extLst>
      <p:ext uri="{BB962C8B-B14F-4D97-AF65-F5344CB8AC3E}">
        <p14:creationId xmlns:p14="http://schemas.microsoft.com/office/powerpoint/2010/main" val="2396144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DD354708-470A-BCA2-C582-062F2F65642E}"/>
              </a:ext>
            </a:extLst>
          </p:cNvPr>
          <p:cNvSpPr>
            <a:spLocks noGrp="1"/>
          </p:cNvSpPr>
          <p:nvPr>
            <p:ph type="title"/>
          </p:nvPr>
        </p:nvSpPr>
        <p:spPr/>
        <p:txBody>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5AEE2E4-E0CB-8FB7-C05B-1617E7FBE0ED}"/>
              </a:ext>
            </a:extLst>
          </p:cNvPr>
          <p:cNvSpPr>
            <a:spLocks noGrp="1"/>
          </p:cNvSpPr>
          <p:nvPr>
            <p:ph type="body" idx="1"/>
          </p:nvPr>
        </p:nvSpPr>
        <p:spPr>
          <a:xfrm>
            <a:off x="1393201" y="1641230"/>
            <a:ext cx="4542258" cy="615532"/>
          </a:xfrm>
        </p:spPr>
        <p:txBody>
          <a:bodyPr lIns="0" rIns="0" bIns="0"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EAF71B8F-35F9-EE72-B38B-49B584EF3DB5}"/>
              </a:ext>
            </a:extLst>
          </p:cNvPr>
          <p:cNvSpPr>
            <a:spLocks noGrp="1"/>
          </p:cNvSpPr>
          <p:nvPr>
            <p:ph sz="half" idx="2"/>
          </p:nvPr>
        </p:nvSpPr>
        <p:spPr>
          <a:xfrm>
            <a:off x="1393201" y="2375632"/>
            <a:ext cx="4542258" cy="3458398"/>
          </a:xfrm>
        </p:spPr>
        <p:txBody>
          <a:bodyPr lIns="0" rIns="0" b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a:extLst>
              <a:ext uri="{FF2B5EF4-FFF2-40B4-BE49-F238E27FC236}">
                <a16:creationId xmlns:a16="http://schemas.microsoft.com/office/drawing/2014/main" id="{E4854401-1DC8-4894-53D6-48EDF4B1BAD4}"/>
              </a:ext>
            </a:extLst>
          </p:cNvPr>
          <p:cNvSpPr>
            <a:spLocks noGrp="1"/>
          </p:cNvSpPr>
          <p:nvPr>
            <p:ph type="body" sz="quarter" idx="3"/>
          </p:nvPr>
        </p:nvSpPr>
        <p:spPr>
          <a:xfrm>
            <a:off x="6275888" y="1641232"/>
            <a:ext cx="4542258" cy="61553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a:extLst>
              <a:ext uri="{FF2B5EF4-FFF2-40B4-BE49-F238E27FC236}">
                <a16:creationId xmlns:a16="http://schemas.microsoft.com/office/drawing/2014/main" id="{7D5C32DE-332E-08A6-8FE6-8A971EE166AA}"/>
              </a:ext>
            </a:extLst>
          </p:cNvPr>
          <p:cNvSpPr>
            <a:spLocks noGrp="1"/>
          </p:cNvSpPr>
          <p:nvPr>
            <p:ph sz="quarter" idx="4"/>
          </p:nvPr>
        </p:nvSpPr>
        <p:spPr>
          <a:xfrm>
            <a:off x="6275888" y="2375632"/>
            <a:ext cx="4542258" cy="345551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bildnummer 10">
            <a:extLst>
              <a:ext uri="{FF2B5EF4-FFF2-40B4-BE49-F238E27FC236}">
                <a16:creationId xmlns:a16="http://schemas.microsoft.com/office/drawing/2014/main" id="{9A1D26B9-A9C3-27B1-BC5A-1B829CE3E629}"/>
              </a:ext>
            </a:extLst>
          </p:cNvPr>
          <p:cNvSpPr>
            <a:spLocks noGrp="1"/>
          </p:cNvSpPr>
          <p:nvPr>
            <p:ph type="sldNum" sz="quarter" idx="12"/>
          </p:nvPr>
        </p:nvSpPr>
        <p:spPr/>
        <p:txBody>
          <a:bodyPr/>
          <a:lstStyle/>
          <a:p>
            <a:fld id="{F6C05EEB-4522-434C-B777-08D6E2D6AD2E}" type="slidenum">
              <a:rPr lang="sv-SE" smtClean="0"/>
              <a:pPr/>
              <a:t>‹#›</a:t>
            </a:fld>
            <a:endParaRPr lang="sv-SE" dirty="0"/>
          </a:p>
        </p:txBody>
      </p:sp>
      <p:sp>
        <p:nvSpPr>
          <p:cNvPr id="2" name="Platshållare för datum 1">
            <a:extLst>
              <a:ext uri="{FF2B5EF4-FFF2-40B4-BE49-F238E27FC236}">
                <a16:creationId xmlns:a16="http://schemas.microsoft.com/office/drawing/2014/main" id="{650CECA7-2596-B5B5-1314-C881F3677888}"/>
              </a:ext>
            </a:extLst>
          </p:cNvPr>
          <p:cNvSpPr>
            <a:spLocks noGrp="1"/>
          </p:cNvSpPr>
          <p:nvPr>
            <p:ph type="dt" sz="half" idx="10"/>
          </p:nvPr>
        </p:nvSpPr>
        <p:spPr/>
        <p:txBody>
          <a:bodyPr/>
          <a:lstStyle/>
          <a:p>
            <a:fld id="{13535568-10DA-4833-8122-CF69953A7898}" type="datetime3">
              <a:rPr lang="sv-SE" smtClean="0"/>
              <a:t>26-06-04</a:t>
            </a:fld>
            <a:endParaRPr lang="sv-SE" dirty="0"/>
          </a:p>
        </p:txBody>
      </p:sp>
      <p:sp>
        <p:nvSpPr>
          <p:cNvPr id="10" name="Platshållare för sidfot 9">
            <a:extLst>
              <a:ext uri="{FF2B5EF4-FFF2-40B4-BE49-F238E27FC236}">
                <a16:creationId xmlns:a16="http://schemas.microsoft.com/office/drawing/2014/main" id="{F16ECCE8-0EC0-DC5D-5F6C-B3458D47E963}"/>
              </a:ext>
            </a:extLst>
          </p:cNvPr>
          <p:cNvSpPr>
            <a:spLocks noGrp="1"/>
          </p:cNvSpPr>
          <p:nvPr>
            <p:ph type="ftr" sz="quarter" idx="11"/>
          </p:nvPr>
        </p:nvSpPr>
        <p:spPr/>
        <p:txBody>
          <a:bodyPr/>
          <a:lstStyle/>
          <a:p>
            <a:r>
              <a:rPr lang="sv-SE" dirty="0"/>
              <a:t>Sidfot</a:t>
            </a:r>
          </a:p>
        </p:txBody>
      </p:sp>
    </p:spTree>
    <p:extLst>
      <p:ext uri="{BB962C8B-B14F-4D97-AF65-F5344CB8AC3E}">
        <p14:creationId xmlns:p14="http://schemas.microsoft.com/office/powerpoint/2010/main" val="186829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CC9151-9ACB-3005-DD31-28C60558C985}"/>
              </a:ext>
            </a:extLst>
          </p:cNvPr>
          <p:cNvSpPr>
            <a:spLocks noGrp="1"/>
          </p:cNvSpPr>
          <p:nvPr>
            <p:ph type="title"/>
          </p:nvPr>
        </p:nvSpPr>
        <p:spPr/>
        <p:txBody>
          <a:bodyPr/>
          <a:lstStyle/>
          <a:p>
            <a:r>
              <a:rPr lang="sv-SE" dirty="0"/>
              <a:t>Klicka här för att ändra mall för rubrikformat</a:t>
            </a:r>
          </a:p>
        </p:txBody>
      </p:sp>
      <p:sp>
        <p:nvSpPr>
          <p:cNvPr id="6" name="Platshållare för datum 5">
            <a:extLst>
              <a:ext uri="{FF2B5EF4-FFF2-40B4-BE49-F238E27FC236}">
                <a16:creationId xmlns:a16="http://schemas.microsoft.com/office/drawing/2014/main" id="{B1DA9291-C237-13F2-C433-166DA741B27B}"/>
              </a:ext>
            </a:extLst>
          </p:cNvPr>
          <p:cNvSpPr>
            <a:spLocks noGrp="1"/>
          </p:cNvSpPr>
          <p:nvPr>
            <p:ph type="dt" sz="half" idx="10"/>
          </p:nvPr>
        </p:nvSpPr>
        <p:spPr/>
        <p:txBody>
          <a:bodyPr/>
          <a:lstStyle/>
          <a:p>
            <a:fld id="{4CF7A731-972C-4579-AFBB-BF24C0DEF4C2}" type="datetime3">
              <a:rPr lang="sv-SE" smtClean="0"/>
              <a:t>26-06-04</a:t>
            </a:fld>
            <a:endParaRPr lang="sv-SE" dirty="0"/>
          </a:p>
        </p:txBody>
      </p:sp>
      <p:sp>
        <p:nvSpPr>
          <p:cNvPr id="7" name="Platshållare för sidfot 6">
            <a:extLst>
              <a:ext uri="{FF2B5EF4-FFF2-40B4-BE49-F238E27FC236}">
                <a16:creationId xmlns:a16="http://schemas.microsoft.com/office/drawing/2014/main" id="{61050746-B6E2-6FA2-038E-03335356EEB3}"/>
              </a:ext>
            </a:extLst>
          </p:cNvPr>
          <p:cNvSpPr>
            <a:spLocks noGrp="1"/>
          </p:cNvSpPr>
          <p:nvPr>
            <p:ph type="ftr" sz="quarter" idx="11"/>
          </p:nvPr>
        </p:nvSpPr>
        <p:spPr/>
        <p:txBody>
          <a:bodyPr/>
          <a:lstStyle/>
          <a:p>
            <a:r>
              <a:rPr lang="sv-SE" dirty="0"/>
              <a:t>Sidfot</a:t>
            </a:r>
          </a:p>
        </p:txBody>
      </p:sp>
      <p:sp>
        <p:nvSpPr>
          <p:cNvPr id="8" name="Platshållare för bildnummer 7">
            <a:extLst>
              <a:ext uri="{FF2B5EF4-FFF2-40B4-BE49-F238E27FC236}">
                <a16:creationId xmlns:a16="http://schemas.microsoft.com/office/drawing/2014/main" id="{A24ACC02-D9B1-B91A-CB25-10EE836B9CB8}"/>
              </a:ext>
            </a:extLst>
          </p:cNvPr>
          <p:cNvSpPr>
            <a:spLocks noGrp="1"/>
          </p:cNvSpPr>
          <p:nvPr>
            <p:ph type="sldNum" sz="quarter" idx="12"/>
          </p:nvPr>
        </p:nvSpPr>
        <p:spPr/>
        <p:txBody>
          <a:body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1519166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19F2BF20-7946-FACE-C10F-16F86CB29C39}"/>
              </a:ext>
            </a:extLst>
          </p:cNvPr>
          <p:cNvSpPr>
            <a:spLocks noGrp="1"/>
          </p:cNvSpPr>
          <p:nvPr>
            <p:ph type="dt" sz="half" idx="10"/>
          </p:nvPr>
        </p:nvSpPr>
        <p:spPr/>
        <p:txBody>
          <a:bodyPr/>
          <a:lstStyle/>
          <a:p>
            <a:fld id="{A724F3AC-3E57-4383-ABA2-8EEFEA0BA687}" type="datetime3">
              <a:rPr lang="sv-SE" smtClean="0"/>
              <a:t>26-06-04</a:t>
            </a:fld>
            <a:endParaRPr lang="sv-SE" dirty="0"/>
          </a:p>
        </p:txBody>
      </p:sp>
      <p:sp>
        <p:nvSpPr>
          <p:cNvPr id="6" name="Platshållare för sidfot 5">
            <a:extLst>
              <a:ext uri="{FF2B5EF4-FFF2-40B4-BE49-F238E27FC236}">
                <a16:creationId xmlns:a16="http://schemas.microsoft.com/office/drawing/2014/main" id="{452621C7-4F25-D156-E911-628A78F65188}"/>
              </a:ext>
            </a:extLst>
          </p:cNvPr>
          <p:cNvSpPr>
            <a:spLocks noGrp="1"/>
          </p:cNvSpPr>
          <p:nvPr>
            <p:ph type="ftr" sz="quarter" idx="11"/>
          </p:nvPr>
        </p:nvSpPr>
        <p:spPr/>
        <p:txBody>
          <a:bodyPr/>
          <a:lstStyle/>
          <a:p>
            <a:r>
              <a:rPr lang="sv-SE" dirty="0"/>
              <a:t>Sidfot</a:t>
            </a:r>
          </a:p>
        </p:txBody>
      </p:sp>
      <p:sp>
        <p:nvSpPr>
          <p:cNvPr id="7" name="Platshållare för bildnummer 6">
            <a:extLst>
              <a:ext uri="{FF2B5EF4-FFF2-40B4-BE49-F238E27FC236}">
                <a16:creationId xmlns:a16="http://schemas.microsoft.com/office/drawing/2014/main" id="{0A054EB4-FB18-0ADA-0BFB-CC73D9FE13DE}"/>
              </a:ext>
            </a:extLst>
          </p:cNvPr>
          <p:cNvSpPr>
            <a:spLocks noGrp="1"/>
          </p:cNvSpPr>
          <p:nvPr>
            <p:ph type="sldNum" sz="quarter" idx="12"/>
          </p:nvPr>
        </p:nvSpPr>
        <p:spPr/>
        <p:txBody>
          <a:body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21428786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Innehåll med foto/illustration">
    <p:bg>
      <p:bgPr>
        <a:solidFill>
          <a:srgbClr val="FAF5F3"/>
        </a:solidFill>
        <a:effectLst/>
      </p:bgPr>
    </p:bg>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36B5C13E-3B2D-3292-6115-32BDD377CEAD}"/>
              </a:ext>
              <a:ext uri="{C183D7F6-B498-43B3-948B-1728B52AA6E4}">
                <adec:decorative xmlns:adec="http://schemas.microsoft.com/office/drawing/2017/decorative" val="1"/>
              </a:ext>
            </a:extLst>
          </p:cNvPr>
          <p:cNvGrpSpPr/>
          <p:nvPr userDrawn="1"/>
        </p:nvGrpSpPr>
        <p:grpSpPr>
          <a:xfrm>
            <a:off x="-2" y="0"/>
            <a:ext cx="12192002" cy="6865884"/>
            <a:chOff x="-2" y="0"/>
            <a:chExt cx="12192002" cy="6865884"/>
          </a:xfrm>
        </p:grpSpPr>
        <p:sp>
          <p:nvSpPr>
            <p:cNvPr id="8" name="Frihandsfigur 8">
              <a:extLst>
                <a:ext uri="{FF2B5EF4-FFF2-40B4-BE49-F238E27FC236}">
                  <a16:creationId xmlns:a16="http://schemas.microsoft.com/office/drawing/2014/main" id="{ADF60E9D-72D2-B3F4-A791-2AADD3465199}"/>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49000">
                  <a:srgbClr val="F7F2EE"/>
                </a:gs>
                <a:gs pos="25000">
                  <a:srgbClr val="F6EFE9"/>
                </a:gs>
                <a:gs pos="0">
                  <a:srgbClr val="F6EFE9"/>
                </a:gs>
                <a:gs pos="75000">
                  <a:srgbClr val="F8F5F3"/>
                </a:gs>
                <a:gs pos="100000">
                  <a:srgbClr val="F7F2EE"/>
                </a:gs>
              </a:gsLst>
              <a:lin ang="0" scaled="0"/>
            </a:gradFill>
            <a:ln w="6322" cap="flat">
              <a:noFill/>
              <a:prstDash val="solid"/>
              <a:miter/>
            </a:ln>
          </p:spPr>
          <p:txBody>
            <a:bodyPr rtlCol="0" anchor="ctr"/>
            <a:lstStyle/>
            <a:p>
              <a:endParaRPr lang="sv-SE" dirty="0"/>
            </a:p>
          </p:txBody>
        </p:sp>
        <p:sp>
          <p:nvSpPr>
            <p:cNvPr id="13" name="Frihandsfigur 9">
              <a:extLst>
                <a:ext uri="{FF2B5EF4-FFF2-40B4-BE49-F238E27FC236}">
                  <a16:creationId xmlns:a16="http://schemas.microsoft.com/office/drawing/2014/main" id="{ACF66A86-5703-1B4B-A6F6-00D0BFB2A5F7}"/>
                </a:ext>
              </a:extLst>
            </p:cNvPr>
            <p:cNvSpPr/>
            <p:nvPr/>
          </p:nvSpPr>
          <p:spPr>
            <a:xfrm rot="5400000">
              <a:off x="-560032" y="560031"/>
              <a:ext cx="6865884" cy="5745821"/>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 name="connsiteX0" fmla="*/ 0 w 7261670"/>
                <a:gd name="connsiteY0" fmla="*/ 0 h 1695500"/>
                <a:gd name="connsiteX1" fmla="*/ 6084779 w 7261670"/>
                <a:gd name="connsiteY1" fmla="*/ 1418697 h 1695500"/>
                <a:gd name="connsiteX2" fmla="*/ 7261670 w 7261670"/>
                <a:gd name="connsiteY2" fmla="*/ 1695500 h 1695500"/>
                <a:gd name="connsiteX3" fmla="*/ 0 w 7261670"/>
                <a:gd name="connsiteY3" fmla="*/ 1695500 h 1695500"/>
                <a:gd name="connsiteX4" fmla="*/ 0 w 7261670"/>
                <a:gd name="connsiteY4" fmla="*/ 0 h 1695500"/>
                <a:gd name="connsiteX0" fmla="*/ 0 w 7270017"/>
                <a:gd name="connsiteY0" fmla="*/ 0 h 1695500"/>
                <a:gd name="connsiteX1" fmla="*/ 7270017 w 7270017"/>
                <a:gd name="connsiteY1" fmla="*/ 492919 h 1695500"/>
                <a:gd name="connsiteX2" fmla="*/ 7261670 w 7270017"/>
                <a:gd name="connsiteY2" fmla="*/ 1695500 h 1695500"/>
                <a:gd name="connsiteX3" fmla="*/ 0 w 7270017"/>
                <a:gd name="connsiteY3" fmla="*/ 1695500 h 1695500"/>
                <a:gd name="connsiteX4" fmla="*/ 0 w 7270017"/>
                <a:gd name="connsiteY4" fmla="*/ 0 h 1695500"/>
                <a:gd name="connsiteX0" fmla="*/ 0 w 7270017"/>
                <a:gd name="connsiteY0" fmla="*/ 0 h 1695500"/>
                <a:gd name="connsiteX1" fmla="*/ 7270017 w 7270017"/>
                <a:gd name="connsiteY1" fmla="*/ 492919 h 1695500"/>
                <a:gd name="connsiteX2" fmla="*/ 7261670 w 7270017"/>
                <a:gd name="connsiteY2" fmla="*/ 1695500 h 1695500"/>
                <a:gd name="connsiteX3" fmla="*/ 0 w 7270017"/>
                <a:gd name="connsiteY3" fmla="*/ 1695500 h 1695500"/>
                <a:gd name="connsiteX4" fmla="*/ 0 w 7270017"/>
                <a:gd name="connsiteY4" fmla="*/ 0 h 1695500"/>
                <a:gd name="connsiteX0" fmla="*/ 0 w 7270017"/>
                <a:gd name="connsiteY0" fmla="*/ 0 h 1695500"/>
                <a:gd name="connsiteX1" fmla="*/ 7270017 w 7270017"/>
                <a:gd name="connsiteY1" fmla="*/ 492919 h 1695500"/>
                <a:gd name="connsiteX2" fmla="*/ 7261670 w 7270017"/>
                <a:gd name="connsiteY2" fmla="*/ 1695500 h 1695500"/>
                <a:gd name="connsiteX3" fmla="*/ 0 w 7270017"/>
                <a:gd name="connsiteY3" fmla="*/ 1695500 h 1695500"/>
                <a:gd name="connsiteX4" fmla="*/ 0 w 7270017"/>
                <a:gd name="connsiteY4" fmla="*/ 0 h 1695500"/>
                <a:gd name="connsiteX0" fmla="*/ 0 w 7270017"/>
                <a:gd name="connsiteY0" fmla="*/ 0 h 1695500"/>
                <a:gd name="connsiteX1" fmla="*/ 7270017 w 7270017"/>
                <a:gd name="connsiteY1" fmla="*/ 492919 h 1695500"/>
                <a:gd name="connsiteX2" fmla="*/ 7261670 w 7270017"/>
                <a:gd name="connsiteY2" fmla="*/ 1695500 h 1695500"/>
                <a:gd name="connsiteX3" fmla="*/ 0 w 7270017"/>
                <a:gd name="connsiteY3" fmla="*/ 1695500 h 1695500"/>
                <a:gd name="connsiteX4" fmla="*/ 0 w 7270017"/>
                <a:gd name="connsiteY4" fmla="*/ 0 h 16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0017" h="1695500">
                  <a:moveTo>
                    <a:pt x="0" y="0"/>
                  </a:moveTo>
                  <a:lnTo>
                    <a:pt x="7270017" y="492919"/>
                  </a:lnTo>
                  <a:cubicBezTo>
                    <a:pt x="7267235" y="893779"/>
                    <a:pt x="7264452" y="1294640"/>
                    <a:pt x="7261670" y="1695500"/>
                  </a:cubicBezTo>
                  <a:lnTo>
                    <a:pt x="0" y="1695500"/>
                  </a:lnTo>
                  <a:lnTo>
                    <a:pt x="0" y="0"/>
                  </a:lnTo>
                  <a:close/>
                </a:path>
              </a:pathLst>
            </a:custGeom>
            <a:gradFill>
              <a:gsLst>
                <a:gs pos="50000">
                  <a:srgbClr val="F9F2EE"/>
                </a:gs>
                <a:gs pos="0">
                  <a:schemeClr val="bg2"/>
                </a:gs>
                <a:gs pos="75000">
                  <a:schemeClr val="accent6"/>
                </a:gs>
                <a:gs pos="25000">
                  <a:schemeClr val="bg2"/>
                </a:gs>
                <a:gs pos="99000">
                  <a:schemeClr val="accent6"/>
                </a:gs>
              </a:gsLst>
              <a:lin ang="5400000" scaled="0"/>
            </a:gradFill>
            <a:ln w="6322" cap="flat">
              <a:noFill/>
              <a:prstDash val="solid"/>
              <a:miter/>
            </a:ln>
          </p:spPr>
          <p:txBody>
            <a:bodyPr rtlCol="0" anchor="ctr"/>
            <a:lstStyle/>
            <a:p>
              <a:endParaRPr lang="sv-SE" dirty="0"/>
            </a:p>
          </p:txBody>
        </p:sp>
        <p:sp>
          <p:nvSpPr>
            <p:cNvPr id="15" name="Frihandsfigur 10">
              <a:extLst>
                <a:ext uri="{FF2B5EF4-FFF2-40B4-BE49-F238E27FC236}">
                  <a16:creationId xmlns:a16="http://schemas.microsoft.com/office/drawing/2014/main" id="{4B333006-CC6F-FD1D-0A1A-88C61E9EC527}"/>
                </a:ext>
              </a:extLst>
            </p:cNvPr>
            <p:cNvSpPr/>
            <p:nvPr/>
          </p:nvSpPr>
          <p:spPr>
            <a:xfrm rot="5400000" flipV="1">
              <a:off x="10115549" y="628651"/>
              <a:ext cx="2705102" cy="1447801"/>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F8F5F3"/>
                </a:gs>
                <a:gs pos="45000">
                  <a:srgbClr val="F8F5F3"/>
                </a:gs>
                <a:gs pos="100000">
                  <a:srgbClr val="F8F5F3"/>
                </a:gs>
                <a:gs pos="0">
                  <a:srgbClr val="F6EFE9"/>
                </a:gs>
              </a:gsLst>
              <a:lin ang="0" scaled="0"/>
            </a:gradFill>
            <a:ln w="6322" cap="flat">
              <a:noFill/>
              <a:prstDash val="solid"/>
              <a:miter/>
            </a:ln>
          </p:spPr>
          <p:txBody>
            <a:bodyPr rtlCol="0" anchor="ctr"/>
            <a:lstStyle/>
            <a:p>
              <a:endParaRPr lang="sv-SE" dirty="0"/>
            </a:p>
          </p:txBody>
        </p:sp>
      </p:grpSp>
      <p:sp>
        <p:nvSpPr>
          <p:cNvPr id="9" name="Platshållare för bild 8">
            <a:extLst>
              <a:ext uri="{FF2B5EF4-FFF2-40B4-BE49-F238E27FC236}">
                <a16:creationId xmlns:a16="http://schemas.microsoft.com/office/drawing/2014/main" id="{EFF7C4F9-DBA7-35EC-BB58-25655C89C7D8}"/>
              </a:ext>
              <a:ext uri="{C183D7F6-B498-43B3-948B-1728B52AA6E4}">
                <adec:decorative xmlns:adec="http://schemas.microsoft.com/office/drawing/2017/decorative" val="1"/>
              </a:ext>
            </a:extLst>
          </p:cNvPr>
          <p:cNvSpPr>
            <a:spLocks noGrp="1"/>
          </p:cNvSpPr>
          <p:nvPr>
            <p:ph type="pic" sz="quarter" idx="14"/>
          </p:nvPr>
        </p:nvSpPr>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txBody>
          <a:bodyPr wrap="square" tIns="288000">
            <a:noAutofit/>
          </a:bodyPr>
          <a:lstStyle>
            <a:lvl1pPr marL="0" indent="0" algn="ctr">
              <a:buFont typeface="Arial" panose="020B0604020202020204" pitchFamily="34" charset="0"/>
              <a:buNone/>
              <a:defRPr sz="1800"/>
            </a:lvl1pPr>
          </a:lstStyle>
          <a:p>
            <a:r>
              <a:rPr lang="sv-SE" dirty="0"/>
              <a:t>Klicka på ikonen för att lägga till en bild</a:t>
            </a:r>
          </a:p>
        </p:txBody>
      </p:sp>
      <p:sp>
        <p:nvSpPr>
          <p:cNvPr id="2" name="Rubrik 1">
            <a:extLst>
              <a:ext uri="{FF2B5EF4-FFF2-40B4-BE49-F238E27FC236}">
                <a16:creationId xmlns:a16="http://schemas.microsoft.com/office/drawing/2014/main" id="{2FD59613-B1D0-87BD-32BE-3F7AF0B78697}"/>
              </a:ext>
            </a:extLst>
          </p:cNvPr>
          <p:cNvSpPr>
            <a:spLocks noGrp="1"/>
          </p:cNvSpPr>
          <p:nvPr>
            <p:ph type="title"/>
          </p:nvPr>
        </p:nvSpPr>
        <p:spPr>
          <a:xfrm>
            <a:off x="6275888" y="638890"/>
            <a:ext cx="4675382" cy="878339"/>
          </a:xfrm>
        </p:spPr>
        <p:txBody>
          <a:bodyPr/>
          <a:lstStyle/>
          <a:p>
            <a:r>
              <a:rPr lang="sv-SE" dirty="0"/>
              <a:t>Klicka här för att ändra mall för rubrikformat</a:t>
            </a:r>
          </a:p>
        </p:txBody>
      </p:sp>
      <p:sp>
        <p:nvSpPr>
          <p:cNvPr id="10" name="Platshållare för text 9">
            <a:extLst>
              <a:ext uri="{FF2B5EF4-FFF2-40B4-BE49-F238E27FC236}">
                <a16:creationId xmlns:a16="http://schemas.microsoft.com/office/drawing/2014/main" id="{0FD2CCCB-B201-D40A-5847-4AF2DA7F5B38}"/>
              </a:ext>
            </a:extLst>
          </p:cNvPr>
          <p:cNvSpPr>
            <a:spLocks noGrp="1"/>
          </p:cNvSpPr>
          <p:nvPr>
            <p:ph type="body" sz="quarter" idx="13"/>
          </p:nvPr>
        </p:nvSpPr>
        <p:spPr>
          <a:xfrm>
            <a:off x="6274946" y="1641230"/>
            <a:ext cx="4676324" cy="423558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datum 10">
            <a:extLst>
              <a:ext uri="{FF2B5EF4-FFF2-40B4-BE49-F238E27FC236}">
                <a16:creationId xmlns:a16="http://schemas.microsoft.com/office/drawing/2014/main" id="{FC90D35C-57D5-DC70-7668-E7F57526E890}"/>
              </a:ext>
              <a:ext uri="{C183D7F6-B498-43B3-948B-1728B52AA6E4}">
                <adec:decorative xmlns:adec="http://schemas.microsoft.com/office/drawing/2017/decorative" val="1"/>
              </a:ext>
            </a:extLst>
          </p:cNvPr>
          <p:cNvSpPr>
            <a:spLocks noGrp="1"/>
          </p:cNvSpPr>
          <p:nvPr>
            <p:ph type="dt" sz="half" idx="15"/>
          </p:nvPr>
        </p:nvSpPr>
        <p:spPr>
          <a:xfrm>
            <a:off x="105436" y="7049830"/>
            <a:ext cx="662348" cy="142875"/>
          </a:xfrm>
        </p:spPr>
        <p:txBody>
          <a:bodyPr/>
          <a:lstStyle>
            <a:lvl1pPr>
              <a:defRPr>
                <a:solidFill>
                  <a:srgbClr val="F0F0F0"/>
                </a:solidFill>
              </a:defRPr>
            </a:lvl1pPr>
          </a:lstStyle>
          <a:p>
            <a:fld id="{6575156B-077C-4B13-B6C8-7D224AB413F9}" type="datetime3">
              <a:rPr lang="sv-SE" smtClean="0"/>
              <a:t>26-06-04</a:t>
            </a:fld>
            <a:endParaRPr lang="sv-SE" dirty="0"/>
          </a:p>
        </p:txBody>
      </p:sp>
      <p:sp>
        <p:nvSpPr>
          <p:cNvPr id="12" name="Platshållare för sidfot 11">
            <a:extLst>
              <a:ext uri="{FF2B5EF4-FFF2-40B4-BE49-F238E27FC236}">
                <a16:creationId xmlns:a16="http://schemas.microsoft.com/office/drawing/2014/main" id="{FF42BFF2-15BA-6F8D-4D54-0509DEE114A5}"/>
              </a:ext>
              <a:ext uri="{C183D7F6-B498-43B3-948B-1728B52AA6E4}">
                <adec:decorative xmlns:adec="http://schemas.microsoft.com/office/drawing/2017/decorative" val="1"/>
              </a:ext>
            </a:extLst>
          </p:cNvPr>
          <p:cNvSpPr>
            <a:spLocks noGrp="1"/>
          </p:cNvSpPr>
          <p:nvPr>
            <p:ph type="ftr" sz="quarter" idx="16"/>
          </p:nvPr>
        </p:nvSpPr>
        <p:spPr>
          <a:xfrm>
            <a:off x="819575" y="7049830"/>
            <a:ext cx="3473452" cy="142875"/>
          </a:xfrm>
        </p:spPr>
        <p:txBody>
          <a:bodyPr/>
          <a:lstStyle>
            <a:lvl1pPr>
              <a:defRPr>
                <a:solidFill>
                  <a:srgbClr val="F0F0F0"/>
                </a:solidFill>
              </a:defRPr>
            </a:lvl1pPr>
          </a:lstStyle>
          <a:p>
            <a:r>
              <a:rPr lang="sv-SE" dirty="0"/>
              <a:t>Sidfot</a:t>
            </a:r>
          </a:p>
        </p:txBody>
      </p:sp>
      <p:sp>
        <p:nvSpPr>
          <p:cNvPr id="14" name="Platshållare för bildnummer 13">
            <a:extLst>
              <a:ext uri="{FF2B5EF4-FFF2-40B4-BE49-F238E27FC236}">
                <a16:creationId xmlns:a16="http://schemas.microsoft.com/office/drawing/2014/main" id="{E7A2BB7D-1365-DA43-5E77-FC973AF0B4F2}"/>
              </a:ext>
            </a:extLst>
          </p:cNvPr>
          <p:cNvSpPr>
            <a:spLocks noGrp="1"/>
          </p:cNvSpPr>
          <p:nvPr>
            <p:ph type="sldNum" sz="quarter" idx="17"/>
          </p:nvPr>
        </p:nvSpPr>
        <p:spPr/>
        <p:txBody>
          <a:body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192323548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275">
          <p15:clr>
            <a:srgbClr val="FBAE40"/>
          </p15:clr>
        </p15:guide>
        <p15:guide id="3" pos="3840">
          <p15:clr>
            <a:srgbClr val="FBAE40"/>
          </p15:clr>
        </p15:guide>
        <p15:guide id="4" pos="395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Avslut">
    <p:bg>
      <p:bgPr>
        <a:solidFill>
          <a:schemeClr val="accent1"/>
        </a:solidFill>
        <a:effectLst/>
      </p:bgPr>
    </p:bg>
    <p:spTree>
      <p:nvGrpSpPr>
        <p:cNvPr id="1" name=""/>
        <p:cNvGrpSpPr/>
        <p:nvPr/>
      </p:nvGrpSpPr>
      <p:grpSpPr>
        <a:xfrm>
          <a:off x="0" y="0"/>
          <a:ext cx="0" cy="0"/>
          <a:chOff x="0" y="0"/>
          <a:chExt cx="0" cy="0"/>
        </a:xfrm>
      </p:grpSpPr>
      <p:grpSp>
        <p:nvGrpSpPr>
          <p:cNvPr id="9" name="Grupp 8">
            <a:extLst>
              <a:ext uri="{FF2B5EF4-FFF2-40B4-BE49-F238E27FC236}">
                <a16:creationId xmlns:a16="http://schemas.microsoft.com/office/drawing/2014/main" id="{C91BC11A-66AD-B61C-2BCB-BF242397226A}"/>
              </a:ext>
              <a:ext uri="{C183D7F6-B498-43B3-948B-1728B52AA6E4}">
                <adec:decorative xmlns:adec="http://schemas.microsoft.com/office/drawing/2017/decorative" val="1"/>
              </a:ext>
            </a:extLst>
          </p:cNvPr>
          <p:cNvGrpSpPr/>
          <p:nvPr/>
        </p:nvGrpSpPr>
        <p:grpSpPr>
          <a:xfrm>
            <a:off x="-1" y="0"/>
            <a:ext cx="12192001" cy="6859786"/>
            <a:chOff x="-1" y="0"/>
            <a:chExt cx="12192001" cy="6859786"/>
          </a:xfrm>
        </p:grpSpPr>
        <p:sp>
          <p:nvSpPr>
            <p:cNvPr id="15" name="Frihandsfigur 7">
              <a:extLst>
                <a:ext uri="{FF2B5EF4-FFF2-40B4-BE49-F238E27FC236}">
                  <a16:creationId xmlns:a16="http://schemas.microsoft.com/office/drawing/2014/main" id="{DA07D8E4-2EDE-D80D-045E-2D047E4945C5}"/>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sp>
          <p:nvSpPr>
            <p:cNvPr id="16" name="Frihandsfigur 8">
              <a:extLst>
                <a:ext uri="{FF2B5EF4-FFF2-40B4-BE49-F238E27FC236}">
                  <a16:creationId xmlns:a16="http://schemas.microsoft.com/office/drawing/2014/main" id="{9D71F39A-2482-7E95-C363-5FB780D77278}"/>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7" name="Frihandsfigur 20">
              <a:extLst>
                <a:ext uri="{FF2B5EF4-FFF2-40B4-BE49-F238E27FC236}">
                  <a16:creationId xmlns:a16="http://schemas.microsoft.com/office/drawing/2014/main" id="{C9D7E12B-8AD3-0967-567F-ACE3474BDE8E}"/>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091F36"/>
                </a:gs>
                <a:gs pos="75000">
                  <a:srgbClr val="0B233E"/>
                </a:gs>
                <a:gs pos="25000">
                  <a:srgbClr val="061727"/>
                </a:gs>
                <a:gs pos="100000">
                  <a:srgbClr val="0B233E"/>
                </a:gs>
                <a:gs pos="0">
                  <a:srgbClr val="061727"/>
                </a:gs>
              </a:gsLst>
              <a:lin ang="0" scaled="0"/>
            </a:gradFill>
            <a:ln w="6322" cap="flat">
              <a:noFill/>
              <a:prstDash val="solid"/>
              <a:miter/>
            </a:ln>
          </p:spPr>
          <p:txBody>
            <a:bodyPr rtlCol="0" anchor="ctr"/>
            <a:lstStyle/>
            <a:p>
              <a:endParaRPr lang="sv-SE" dirty="0"/>
            </a:p>
          </p:txBody>
        </p:sp>
      </p:grpSp>
      <p:sp>
        <p:nvSpPr>
          <p:cNvPr id="2" name="Platshållare för datum 1">
            <a:extLst>
              <a:ext uri="{FF2B5EF4-FFF2-40B4-BE49-F238E27FC236}">
                <a16:creationId xmlns:a16="http://schemas.microsoft.com/office/drawing/2014/main" id="{653E6185-A697-B257-DCD4-0F173D5C04E5}"/>
              </a:ext>
            </a:extLst>
          </p:cNvPr>
          <p:cNvSpPr>
            <a:spLocks noGrp="1"/>
          </p:cNvSpPr>
          <p:nvPr>
            <p:ph type="dt" sz="half" idx="10"/>
          </p:nvPr>
        </p:nvSpPr>
        <p:spPr>
          <a:xfrm>
            <a:off x="552448" y="5806165"/>
            <a:ext cx="1009915" cy="198031"/>
          </a:xfrm>
        </p:spPr>
        <p:txBody>
          <a:bodyPr/>
          <a:lstStyle>
            <a:lvl1pPr>
              <a:defRPr sz="900">
                <a:solidFill>
                  <a:schemeClr val="accent5"/>
                </a:solidFill>
              </a:defRPr>
            </a:lvl1pPr>
          </a:lstStyle>
          <a:p>
            <a:fld id="{BEEB453F-06D5-41EE-B56C-1694E8B20D50}" type="datetime3">
              <a:rPr lang="sv-SE" smtClean="0"/>
              <a:t>26-06-04</a:t>
            </a:fld>
            <a:endParaRPr lang="sv-SE" dirty="0"/>
          </a:p>
        </p:txBody>
      </p:sp>
      <p:sp>
        <p:nvSpPr>
          <p:cNvPr id="14" name="Platshållare för text 8">
            <a:extLst>
              <a:ext uri="{FF2B5EF4-FFF2-40B4-BE49-F238E27FC236}">
                <a16:creationId xmlns:a16="http://schemas.microsoft.com/office/drawing/2014/main" id="{C13DE442-93AA-E423-265E-404BA7F9A2E7}"/>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13" name="Platshållare för text 10">
            <a:extLst>
              <a:ext uri="{FF2B5EF4-FFF2-40B4-BE49-F238E27FC236}">
                <a16:creationId xmlns:a16="http://schemas.microsoft.com/office/drawing/2014/main" id="{0509EFD9-5F7F-25C2-9EEF-0C89C2E41BCB}"/>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90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0" name="Platshållare för text 10">
            <a:extLst>
              <a:ext uri="{FF2B5EF4-FFF2-40B4-BE49-F238E27FC236}">
                <a16:creationId xmlns:a16="http://schemas.microsoft.com/office/drawing/2014/main" id="{AF52D184-7D5A-E314-BA2C-3AA9261715FC}"/>
              </a:ext>
            </a:extLst>
          </p:cNvPr>
          <p:cNvSpPr>
            <a:spLocks noGrp="1"/>
          </p:cNvSpPr>
          <p:nvPr>
            <p:ph type="body" sz="quarter" idx="14" hasCustomPrompt="1"/>
          </p:nvPr>
        </p:nvSpPr>
        <p:spPr>
          <a:xfrm>
            <a:off x="552446" y="6237338"/>
            <a:ext cx="3473451" cy="142875"/>
          </a:xfrm>
        </p:spPr>
        <p:txBody>
          <a:bodyPr lIns="0" rIns="0" bIns="0" anchor="ctr"/>
          <a:lstStyle>
            <a:lvl1pPr marL="0" indent="0">
              <a:buNone/>
              <a:defRPr sz="90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11" name="textruta 10" descr="www.mcf.se">
            <a:extLst>
              <a:ext uri="{FF2B5EF4-FFF2-40B4-BE49-F238E27FC236}">
                <a16:creationId xmlns:a16="http://schemas.microsoft.com/office/drawing/2014/main" id="{E7EE3061-1086-C3D3-1F70-E794FF552671}"/>
              </a:ext>
              <a:ext uri="{C183D7F6-B498-43B3-948B-1728B52AA6E4}">
                <adec:decorative xmlns:adec="http://schemas.microsoft.com/office/drawing/2017/decorative" val="0"/>
              </a:ext>
            </a:extLst>
          </p:cNvPr>
          <p:cNvSpPr txBox="1"/>
          <p:nvPr/>
        </p:nvSpPr>
        <p:spPr>
          <a:xfrm>
            <a:off x="11302538" y="6212173"/>
            <a:ext cx="368037" cy="174845"/>
          </a:xfrm>
          <a:prstGeom prst="rect">
            <a:avLst/>
          </a:prstGeom>
          <a:noFill/>
        </p:spPr>
        <p:txBody>
          <a:bodyPr wrap="square" lIns="0" tIns="0" rIns="0" bIns="0" rtlCol="0">
            <a:noAutofit/>
          </a:bodyPr>
          <a:lstStyle/>
          <a:p>
            <a:r>
              <a:rPr lang="sv-SE" sz="900" dirty="0">
                <a:solidFill>
                  <a:schemeClr val="accent5"/>
                </a:solidFill>
              </a:rPr>
              <a:t>mcf.se</a:t>
            </a:r>
          </a:p>
        </p:txBody>
      </p:sp>
      <p:sp>
        <p:nvSpPr>
          <p:cNvPr id="4" name="Platshållare för bildnummer 3">
            <a:extLst>
              <a:ext uri="{FF2B5EF4-FFF2-40B4-BE49-F238E27FC236}">
                <a16:creationId xmlns:a16="http://schemas.microsoft.com/office/drawing/2014/main" id="{EDF8E64F-3481-16AC-CA4D-606E22D16A97}"/>
              </a:ext>
              <a:ext uri="{C183D7F6-B498-43B3-948B-1728B52AA6E4}">
                <adec:decorative xmlns:adec="http://schemas.microsoft.com/office/drawing/2017/decorative" val="1"/>
              </a:ext>
            </a:extLst>
          </p:cNvPr>
          <p:cNvSpPr>
            <a:spLocks noGrp="1"/>
          </p:cNvSpPr>
          <p:nvPr>
            <p:ph type="sldNum" sz="quarter" idx="12"/>
          </p:nvPr>
        </p:nvSpPr>
        <p:spPr>
          <a:xfrm>
            <a:off x="402653" y="7049829"/>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3" name="Platshållare för sidfot 2">
            <a:extLst>
              <a:ext uri="{FF2B5EF4-FFF2-40B4-BE49-F238E27FC236}">
                <a16:creationId xmlns:a16="http://schemas.microsoft.com/office/drawing/2014/main" id="{F8DBEE04-EF41-1CFD-63D3-546928985DE9}"/>
              </a:ext>
              <a:ext uri="{C183D7F6-B498-43B3-948B-1728B52AA6E4}">
                <adec:decorative xmlns:adec="http://schemas.microsoft.com/office/drawing/2017/decorative" val="1"/>
              </a:ext>
            </a:extLst>
          </p:cNvPr>
          <p:cNvSpPr>
            <a:spLocks noGrp="1"/>
          </p:cNvSpPr>
          <p:nvPr>
            <p:ph type="ftr" sz="quarter" idx="11"/>
          </p:nvPr>
        </p:nvSpPr>
        <p:spPr>
          <a:xfrm>
            <a:off x="819575" y="7049830"/>
            <a:ext cx="3473451" cy="142875"/>
          </a:xfrm>
        </p:spPr>
        <p:txBody>
          <a:bodyPr/>
          <a:lstStyle>
            <a:lvl1pPr algn="l">
              <a:defRPr>
                <a:solidFill>
                  <a:srgbClr val="F0F0F0"/>
                </a:solidFill>
              </a:defRPr>
            </a:lvl1pPr>
          </a:lstStyle>
          <a:p>
            <a:r>
              <a:rPr lang="sv-SE" dirty="0"/>
              <a:t>Sidfot</a:t>
            </a:r>
          </a:p>
        </p:txBody>
      </p:sp>
      <p:pic>
        <p:nvPicPr>
          <p:cNvPr id="12" name="Bildobjekt 7">
            <a:extLst>
              <a:ext uri="{FF2B5EF4-FFF2-40B4-BE49-F238E27FC236}">
                <a16:creationId xmlns:a16="http://schemas.microsoft.com/office/drawing/2014/main" id="{8BAC032B-98F5-47C0-97A9-5BC140C35F2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66526" y="2915770"/>
            <a:ext cx="2058947" cy="720000"/>
          </a:xfrm>
          <a:prstGeom prst="rect">
            <a:avLst/>
          </a:prstGeom>
        </p:spPr>
      </p:pic>
    </p:spTree>
    <p:extLst>
      <p:ext uri="{BB962C8B-B14F-4D97-AF65-F5344CB8AC3E}">
        <p14:creationId xmlns:p14="http://schemas.microsoft.com/office/powerpoint/2010/main" val="420665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Avslut med rörlig bakgrund">
    <p:bg>
      <p:bgPr>
        <a:solidFill>
          <a:schemeClr val="accent1"/>
        </a:solidFill>
        <a:effectLst/>
      </p:bgPr>
    </p:bg>
    <p:spTree>
      <p:nvGrpSpPr>
        <p:cNvPr id="1" name=""/>
        <p:cNvGrpSpPr/>
        <p:nvPr/>
      </p:nvGrpSpPr>
      <p:grpSpPr>
        <a:xfrm>
          <a:off x="0" y="0"/>
          <a:ext cx="0" cy="0"/>
          <a:chOff x="0" y="0"/>
          <a:chExt cx="0" cy="0"/>
        </a:xfrm>
      </p:grpSpPr>
      <p:sp>
        <p:nvSpPr>
          <p:cNvPr id="5" name="Frihandsfigur 4">
            <a:extLst>
              <a:ext uri="{FF2B5EF4-FFF2-40B4-BE49-F238E27FC236}">
                <a16:creationId xmlns:a16="http://schemas.microsoft.com/office/drawing/2014/main" id="{F417858B-F745-085E-94A6-13AFEBBF2EE4}"/>
              </a:ext>
              <a:ext uri="{C183D7F6-B498-43B3-948B-1728B52AA6E4}">
                <adec:decorative xmlns:adec="http://schemas.microsoft.com/office/drawing/2017/decorative" val="1"/>
              </a:ext>
            </a:extLst>
          </p:cNvPr>
          <p:cNvSpPr>
            <a:spLocks/>
          </p:cNvSpPr>
          <p:nvPr/>
        </p:nvSpPr>
        <p:spPr>
          <a:xfrm>
            <a:off x="0" y="0"/>
            <a:ext cx="12192000" cy="6846964"/>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100000">
                <a:srgbClr val="061727"/>
              </a:gs>
              <a:gs pos="25000">
                <a:srgbClr val="0B233E"/>
              </a:gs>
              <a:gs pos="0">
                <a:srgbClr val="0B233E"/>
              </a:gs>
            </a:gsLst>
            <a:lin ang="0" scaled="0"/>
          </a:gradFill>
          <a:ln w="6322" cap="flat">
            <a:noFill/>
            <a:prstDash val="solid"/>
            <a:miter/>
          </a:ln>
        </p:spPr>
        <p:txBody>
          <a:bodyPr rtlCol="0" anchor="ctr"/>
          <a:lstStyle/>
          <a:p>
            <a:endParaRPr lang="sv-SE" dirty="0"/>
          </a:p>
        </p:txBody>
      </p:sp>
      <p:sp>
        <p:nvSpPr>
          <p:cNvPr id="6" name="Frihandsfigur 5">
            <a:extLst>
              <a:ext uri="{FF2B5EF4-FFF2-40B4-BE49-F238E27FC236}">
                <a16:creationId xmlns:a16="http://schemas.microsoft.com/office/drawing/2014/main" id="{9AA5F089-D770-EC62-13B4-03BDB4E23A83}"/>
              </a:ext>
              <a:ext uri="{C183D7F6-B498-43B3-948B-1728B52AA6E4}">
                <adec:decorative xmlns:adec="http://schemas.microsoft.com/office/drawing/2017/decorative" val="1"/>
              </a:ext>
            </a:extLst>
          </p:cNvPr>
          <p:cNvSpPr/>
          <p:nvPr/>
        </p:nvSpPr>
        <p:spPr>
          <a:xfrm>
            <a:off x="0"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7" name="Frihandsfigur 6">
            <a:extLst>
              <a:ext uri="{FF2B5EF4-FFF2-40B4-BE49-F238E27FC236}">
                <a16:creationId xmlns:a16="http://schemas.microsoft.com/office/drawing/2014/main" id="{FBDA1129-0ED1-D31D-8AAA-0BD9AB7116B0}"/>
              </a:ext>
              <a:ext uri="{C183D7F6-B498-43B3-948B-1728B52AA6E4}">
                <adec:decorative xmlns:adec="http://schemas.microsoft.com/office/drawing/2017/decorative" val="1"/>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50000">
                <a:srgbClr val="0A1F37"/>
              </a:gs>
              <a:gs pos="100000">
                <a:srgbClr val="0B233E"/>
              </a:gs>
              <a:gs pos="0">
                <a:srgbClr val="061727"/>
              </a:gs>
            </a:gsLst>
            <a:lin ang="0" scaled="0"/>
          </a:gradFill>
          <a:ln w="6322" cap="flat">
            <a:noFill/>
            <a:prstDash val="solid"/>
            <a:miter/>
          </a:ln>
        </p:spPr>
        <p:txBody>
          <a:bodyPr rtlCol="0" anchor="ctr"/>
          <a:lstStyle/>
          <a:p>
            <a:endParaRPr lang="sv-SE" dirty="0"/>
          </a:p>
        </p:txBody>
      </p:sp>
      <p:pic>
        <p:nvPicPr>
          <p:cNvPr id="8" name="Bildobjekt 7">
            <a:extLst>
              <a:ext uri="{FF2B5EF4-FFF2-40B4-BE49-F238E27FC236}">
                <a16:creationId xmlns:a16="http://schemas.microsoft.com/office/drawing/2014/main" id="{6BD0BB8F-A542-1646-7F59-FB63B47DC8A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66527" y="2915770"/>
            <a:ext cx="2058947" cy="720000"/>
          </a:xfrm>
          <a:prstGeom prst="rect">
            <a:avLst/>
          </a:prstGeom>
        </p:spPr>
      </p:pic>
      <p:sp>
        <p:nvSpPr>
          <p:cNvPr id="2" name="Platshållare för datum 1">
            <a:extLst>
              <a:ext uri="{FF2B5EF4-FFF2-40B4-BE49-F238E27FC236}">
                <a16:creationId xmlns:a16="http://schemas.microsoft.com/office/drawing/2014/main" id="{653E6185-A697-B257-DCD4-0F173D5C04E5}"/>
              </a:ext>
            </a:extLst>
          </p:cNvPr>
          <p:cNvSpPr>
            <a:spLocks noGrp="1"/>
          </p:cNvSpPr>
          <p:nvPr>
            <p:ph type="dt" sz="half" idx="10"/>
          </p:nvPr>
        </p:nvSpPr>
        <p:spPr>
          <a:xfrm>
            <a:off x="552448" y="5806165"/>
            <a:ext cx="1009915" cy="198031"/>
          </a:xfrm>
        </p:spPr>
        <p:txBody>
          <a:bodyPr/>
          <a:lstStyle>
            <a:lvl1pPr>
              <a:defRPr sz="900">
                <a:solidFill>
                  <a:schemeClr val="accent5"/>
                </a:solidFill>
              </a:defRPr>
            </a:lvl1pPr>
          </a:lstStyle>
          <a:p>
            <a:fld id="{BEEB453F-06D5-41EE-B56C-1694E8B20D50}" type="datetime3">
              <a:rPr lang="sv-SE" smtClean="0"/>
              <a:t>26-06-04</a:t>
            </a:fld>
            <a:endParaRPr lang="sv-SE" dirty="0"/>
          </a:p>
        </p:txBody>
      </p:sp>
      <p:sp>
        <p:nvSpPr>
          <p:cNvPr id="14" name="Platshållare för text 8">
            <a:extLst>
              <a:ext uri="{FF2B5EF4-FFF2-40B4-BE49-F238E27FC236}">
                <a16:creationId xmlns:a16="http://schemas.microsoft.com/office/drawing/2014/main" id="{C13DE442-93AA-E423-265E-404BA7F9A2E7}"/>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13" name="Platshållare för text 10">
            <a:extLst>
              <a:ext uri="{FF2B5EF4-FFF2-40B4-BE49-F238E27FC236}">
                <a16:creationId xmlns:a16="http://schemas.microsoft.com/office/drawing/2014/main" id="{0509EFD9-5F7F-25C2-9EEF-0C89C2E41BCB}"/>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90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0" name="Platshållare för text 10">
            <a:extLst>
              <a:ext uri="{FF2B5EF4-FFF2-40B4-BE49-F238E27FC236}">
                <a16:creationId xmlns:a16="http://schemas.microsoft.com/office/drawing/2014/main" id="{AF52D184-7D5A-E314-BA2C-3AA9261715FC}"/>
              </a:ext>
            </a:extLst>
          </p:cNvPr>
          <p:cNvSpPr>
            <a:spLocks noGrp="1"/>
          </p:cNvSpPr>
          <p:nvPr>
            <p:ph type="body" sz="quarter" idx="14" hasCustomPrompt="1"/>
          </p:nvPr>
        </p:nvSpPr>
        <p:spPr>
          <a:xfrm>
            <a:off x="552446" y="6237338"/>
            <a:ext cx="3473451" cy="142875"/>
          </a:xfrm>
        </p:spPr>
        <p:txBody>
          <a:bodyPr lIns="0" rIns="0" bIns="0" anchor="ctr"/>
          <a:lstStyle>
            <a:lvl1pPr marL="0" indent="0">
              <a:buNone/>
              <a:defRPr sz="90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11" name="textruta 10" descr="www.mcf.se">
            <a:extLst>
              <a:ext uri="{FF2B5EF4-FFF2-40B4-BE49-F238E27FC236}">
                <a16:creationId xmlns:a16="http://schemas.microsoft.com/office/drawing/2014/main" id="{E7EE3061-1086-C3D3-1F70-E794FF552671}"/>
              </a:ext>
              <a:ext uri="{C183D7F6-B498-43B3-948B-1728B52AA6E4}">
                <adec:decorative xmlns:adec="http://schemas.microsoft.com/office/drawing/2017/decorative" val="0"/>
              </a:ext>
            </a:extLst>
          </p:cNvPr>
          <p:cNvSpPr txBox="1"/>
          <p:nvPr/>
        </p:nvSpPr>
        <p:spPr>
          <a:xfrm>
            <a:off x="11302538" y="6212173"/>
            <a:ext cx="368037" cy="174845"/>
          </a:xfrm>
          <a:prstGeom prst="rect">
            <a:avLst/>
          </a:prstGeom>
          <a:noFill/>
        </p:spPr>
        <p:txBody>
          <a:bodyPr wrap="square" lIns="0" tIns="0" rIns="0" bIns="0" rtlCol="0">
            <a:noAutofit/>
          </a:bodyPr>
          <a:lstStyle/>
          <a:p>
            <a:r>
              <a:rPr lang="sv-SE" sz="900" dirty="0">
                <a:solidFill>
                  <a:schemeClr val="accent5"/>
                </a:solidFill>
              </a:rPr>
              <a:t>mcf.se</a:t>
            </a:r>
          </a:p>
        </p:txBody>
      </p:sp>
      <p:sp>
        <p:nvSpPr>
          <p:cNvPr id="4" name="Platshållare för bildnummer 3">
            <a:extLst>
              <a:ext uri="{FF2B5EF4-FFF2-40B4-BE49-F238E27FC236}">
                <a16:creationId xmlns:a16="http://schemas.microsoft.com/office/drawing/2014/main" id="{EDF8E64F-3481-16AC-CA4D-606E22D16A97}"/>
              </a:ext>
              <a:ext uri="{C183D7F6-B498-43B3-948B-1728B52AA6E4}">
                <adec:decorative xmlns:adec="http://schemas.microsoft.com/office/drawing/2017/decorative" val="1"/>
              </a:ext>
            </a:extLst>
          </p:cNvPr>
          <p:cNvSpPr>
            <a:spLocks noGrp="1"/>
          </p:cNvSpPr>
          <p:nvPr>
            <p:ph type="sldNum" sz="quarter" idx="12"/>
          </p:nvPr>
        </p:nvSpPr>
        <p:spPr>
          <a:xfrm>
            <a:off x="402653" y="7049829"/>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3" name="Platshållare för sidfot 2">
            <a:extLst>
              <a:ext uri="{FF2B5EF4-FFF2-40B4-BE49-F238E27FC236}">
                <a16:creationId xmlns:a16="http://schemas.microsoft.com/office/drawing/2014/main" id="{F8DBEE04-EF41-1CFD-63D3-546928985DE9}"/>
              </a:ext>
              <a:ext uri="{C183D7F6-B498-43B3-948B-1728B52AA6E4}">
                <adec:decorative xmlns:adec="http://schemas.microsoft.com/office/drawing/2017/decorative" val="1"/>
              </a:ext>
            </a:extLst>
          </p:cNvPr>
          <p:cNvSpPr>
            <a:spLocks noGrp="1"/>
          </p:cNvSpPr>
          <p:nvPr>
            <p:ph type="ftr" sz="quarter" idx="11"/>
          </p:nvPr>
        </p:nvSpPr>
        <p:spPr>
          <a:xfrm>
            <a:off x="819575" y="7049830"/>
            <a:ext cx="3473451" cy="142875"/>
          </a:xfrm>
        </p:spPr>
        <p:txBody>
          <a:bodyPr/>
          <a:lstStyle>
            <a:lvl1pPr algn="l">
              <a:defRPr>
                <a:solidFill>
                  <a:srgbClr val="F0F0F0"/>
                </a:solidFill>
              </a:defRPr>
            </a:lvl1pPr>
          </a:lstStyle>
          <a:p>
            <a:r>
              <a:rPr lang="sv-SE" dirty="0"/>
              <a:t>Sidfot</a:t>
            </a:r>
          </a:p>
        </p:txBody>
      </p:sp>
    </p:spTree>
    <p:extLst>
      <p:ext uri="{BB962C8B-B14F-4D97-AF65-F5344CB8AC3E}">
        <p14:creationId xmlns:p14="http://schemas.microsoft.com/office/powerpoint/2010/main" val="295366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endCondLst>
                                    <p:cond evt="onNext" delay="0">
                                      <p:tgtEl>
                                        <p:sldTgt/>
                                      </p:tgtEl>
                                    </p:cond>
                                  </p:endCondLst>
                                  <p:childTnLst>
                                    <p:animScale>
                                      <p:cBhvr>
                                        <p:cTn id="6" dur="6000" fill="hold"/>
                                        <p:tgtEl>
                                          <p:spTgt spid="6"/>
                                        </p:tgtEl>
                                      </p:cBhvr>
                                      <p:by x="150000" y="100000"/>
                                    </p:animScale>
                                  </p:childTnLst>
                                </p:cTn>
                              </p:par>
                              <p:par>
                                <p:cTn id="7" presetID="6" presetClass="emph" presetSubtype="0" repeatCount="indefinite" accel="50000" decel="50000" autoRev="1" fill="hold" grpId="0" nodeType="withEffect">
                                  <p:stCondLst>
                                    <p:cond delay="0"/>
                                  </p:stCondLst>
                                  <p:endCondLst>
                                    <p:cond evt="onNext" delay="0">
                                      <p:tgtEl>
                                        <p:sldTgt/>
                                      </p:tgtEl>
                                    </p:cond>
                                  </p:endCondLst>
                                  <p:childTnLst>
                                    <p:animScale>
                                      <p:cBhvr>
                                        <p:cTn id="8" dur="6000" fill="hold"/>
                                        <p:tgtEl>
                                          <p:spTgt spid="7"/>
                                        </p:tgtEl>
                                      </p:cBhvr>
                                      <p:by x="100000" y="150000"/>
                                    </p:animScale>
                                  </p:childTnLst>
                                </p:cTn>
                              </p:par>
                              <p:par>
                                <p:cTn id="9"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10" dur="6000" autoRev="1" fill="remove"/>
                                        <p:tgtEl>
                                          <p:spTgt spid="5"/>
                                        </p:tgtEl>
                                        <p:attrNameLst>
                                          <p:attrName>style.color</p:attrName>
                                        </p:attrNameLst>
                                      </p:cBhvr>
                                      <p:to>
                                        <a:srgbClr val="061727"/>
                                      </p:to>
                                    </p:animClr>
                                    <p:animClr clrSpc="rgb" dir="cw">
                                      <p:cBhvr>
                                        <p:cTn id="11" dur="6000" autoRev="1" fill="remove"/>
                                        <p:tgtEl>
                                          <p:spTgt spid="5"/>
                                        </p:tgtEl>
                                        <p:attrNameLst>
                                          <p:attrName>fillcolor</p:attrName>
                                        </p:attrNameLst>
                                      </p:cBhvr>
                                      <p:to>
                                        <a:srgbClr val="061727"/>
                                      </p:to>
                                    </p:animClr>
                                    <p:set>
                                      <p:cBhvr>
                                        <p:cTn id="12" dur="6000" autoRev="1" fill="remove"/>
                                        <p:tgtEl>
                                          <p:spTgt spid="5"/>
                                        </p:tgtEl>
                                        <p:attrNameLst>
                                          <p:attrName>fill.type</p:attrName>
                                        </p:attrNameLst>
                                      </p:cBhvr>
                                      <p:to>
                                        <p:strVal val="solid"/>
                                      </p:to>
                                    </p:set>
                                    <p:set>
                                      <p:cBhvr>
                                        <p:cTn id="13" dur="6000" autoRev="1" fill="remove"/>
                                        <p:tgtEl>
                                          <p:spTgt spid="5"/>
                                        </p:tgtEl>
                                        <p:attrNameLst>
                                          <p:attrName>fill.on</p:attrName>
                                        </p:attrNameLst>
                                      </p:cBhvr>
                                      <p:to>
                                        <p:strVal val="true"/>
                                      </p:to>
                                    </p:set>
                                  </p:childTnLst>
                                </p:cTn>
                              </p:par>
                              <p:par>
                                <p:cTn id="14" presetID="42" presetClass="entr" presetSubtype="0" fill="hold"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400"/>
                                        <p:tgtEl>
                                          <p:spTgt spid="8"/>
                                        </p:tgtEl>
                                      </p:cBhvr>
                                    </p:animEffect>
                                    <p:anim calcmode="lin" valueType="num">
                                      <p:cBhvr>
                                        <p:cTn id="17" dur="400" fill="hold"/>
                                        <p:tgtEl>
                                          <p:spTgt spid="8"/>
                                        </p:tgtEl>
                                        <p:attrNameLst>
                                          <p:attrName>ppt_x</p:attrName>
                                        </p:attrNameLst>
                                      </p:cBhvr>
                                      <p:tavLst>
                                        <p:tav tm="0">
                                          <p:val>
                                            <p:strVal val="#ppt_x"/>
                                          </p:val>
                                        </p:tav>
                                        <p:tav tm="100000">
                                          <p:val>
                                            <p:strVal val="#ppt_x"/>
                                          </p:val>
                                        </p:tav>
                                      </p:tavLst>
                                    </p:anim>
                                    <p:anim calcmode="lin" valueType="num">
                                      <p:cBhvr>
                                        <p:cTn id="18" dur="4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Special_Avsnittsrubrik med bild">
    <p:bg>
      <p:bgPr>
        <a:solidFill>
          <a:schemeClr val="accent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48ACFA99-200A-1411-9C71-20BC9C9017E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38" y="0"/>
            <a:ext cx="12196138" cy="6860327"/>
          </a:xfrm>
          <a:prstGeom prst="rect">
            <a:avLst/>
          </a:prstGeom>
        </p:spPr>
      </p:pic>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5745820" y="2148245"/>
            <a:ext cx="5601629" cy="1115338"/>
          </a:xfrm>
        </p:spPr>
        <p:txBody>
          <a:bodyPr anchor="b"/>
          <a:lstStyle>
            <a:lvl1pPr>
              <a:lnSpc>
                <a:spcPct val="84000"/>
              </a:lnSpc>
              <a:defRPr sz="4000">
                <a:solidFill>
                  <a:schemeClr val="tx1"/>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5754263" y="3401592"/>
            <a:ext cx="5612504"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11FD9C25-FD90-7A42-9483-6C4D92AEE29C}" type="datetime3">
              <a:rPr lang="sv-SE" smtClean="0"/>
              <a:t>26-06-04</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2"/>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pic>
        <p:nvPicPr>
          <p:cNvPr id="9" name="Bildobjekt 7">
            <a:extLst>
              <a:ext uri="{FF2B5EF4-FFF2-40B4-BE49-F238E27FC236}">
                <a16:creationId xmlns:a16="http://schemas.microsoft.com/office/drawing/2014/main" id="{B5B09293-4A04-D315-6EB8-87A6804D15A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443858" y="6047117"/>
            <a:ext cx="1328021" cy="464400"/>
          </a:xfrm>
          <a:prstGeom prst="rect">
            <a:avLst/>
          </a:prstGeom>
        </p:spPr>
      </p:pic>
      <p:sp>
        <p:nvSpPr>
          <p:cNvPr id="7" name="Platshållare för bild 8">
            <a:extLst>
              <a:ext uri="{FF2B5EF4-FFF2-40B4-BE49-F238E27FC236}">
                <a16:creationId xmlns:a16="http://schemas.microsoft.com/office/drawing/2014/main" id="{1C7D492C-7001-1409-3D8B-F7CD55473B6E}"/>
              </a:ext>
              <a:ext uri="{C183D7F6-B498-43B3-948B-1728B52AA6E4}">
                <adec:decorative xmlns:adec="http://schemas.microsoft.com/office/drawing/2017/decorative" val="1"/>
              </a:ext>
            </a:extLst>
          </p:cNvPr>
          <p:cNvSpPr>
            <a:spLocks noGrp="1"/>
          </p:cNvSpPr>
          <p:nvPr>
            <p:ph type="pic" sz="quarter" idx="14"/>
          </p:nvPr>
        </p:nvSpPr>
        <p:spPr>
          <a:xfrm>
            <a:off x="8442" y="1292"/>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txBody>
          <a:bodyPr wrap="square" tIns="288000">
            <a:noAutofit/>
          </a:bodyPr>
          <a:lstStyle>
            <a:lvl1pPr marL="0" indent="0" algn="ctr">
              <a:buFont typeface="Arial" panose="020B0604020202020204" pitchFamily="34" charset="0"/>
              <a:buNone/>
              <a:defRPr sz="1800"/>
            </a:lvl1pPr>
          </a:lstStyle>
          <a:p>
            <a:r>
              <a:rPr lang="sv-SE" dirty="0"/>
              <a:t>Klicka på ikonen för att lägga till en bild</a:t>
            </a:r>
          </a:p>
        </p:txBody>
      </p:sp>
    </p:spTree>
    <p:extLst>
      <p:ext uri="{BB962C8B-B14F-4D97-AF65-F5344CB8AC3E}">
        <p14:creationId xmlns:p14="http://schemas.microsoft.com/office/powerpoint/2010/main" val="139477617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9C5581-399A-A049-5BB0-204A5A0F943C}"/>
              </a:ext>
            </a:extLst>
          </p:cNvPr>
          <p:cNvSpPr>
            <a:spLocks noGrp="1"/>
          </p:cNvSpPr>
          <p:nvPr>
            <p:ph type="title"/>
          </p:nvPr>
        </p:nvSpPr>
        <p:spPr>
          <a:xfrm>
            <a:off x="1393199" y="638889"/>
            <a:ext cx="9424947" cy="878339"/>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E76CBC88-D1CD-D18D-4170-CF854F8A0E34}"/>
              </a:ext>
            </a:extLst>
          </p:cNvPr>
          <p:cNvSpPr>
            <a:spLocks noGrp="1"/>
          </p:cNvSpPr>
          <p:nvPr>
            <p:ph idx="1"/>
          </p:nvPr>
        </p:nvSpPr>
        <p:spPr>
          <a:xfrm>
            <a:off x="1393200" y="1641231"/>
            <a:ext cx="9424947" cy="422616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nummer 8">
            <a:extLst>
              <a:ext uri="{FF2B5EF4-FFF2-40B4-BE49-F238E27FC236}">
                <a16:creationId xmlns:a16="http://schemas.microsoft.com/office/drawing/2014/main" id="{FFDF9CA7-2C84-D13E-EE10-931F4A3E6469}"/>
              </a:ext>
            </a:extLst>
          </p:cNvPr>
          <p:cNvSpPr>
            <a:spLocks noGrp="1"/>
          </p:cNvSpPr>
          <p:nvPr>
            <p:ph type="sldNum" sz="quarter" idx="12"/>
          </p:nvPr>
        </p:nvSpPr>
        <p:spPr/>
        <p:txBody>
          <a:bodyPr/>
          <a:lstStyle/>
          <a:p>
            <a:fld id="{F6C05EEB-4522-434C-B777-08D6E2D6AD2E}" type="slidenum">
              <a:rPr lang="sv-SE" smtClean="0"/>
              <a:pPr/>
              <a:t>‹#›</a:t>
            </a:fld>
            <a:endParaRPr lang="sv-SE" dirty="0"/>
          </a:p>
        </p:txBody>
      </p:sp>
      <p:sp>
        <p:nvSpPr>
          <p:cNvPr id="7" name="Platshållare för datum 6">
            <a:extLst>
              <a:ext uri="{FF2B5EF4-FFF2-40B4-BE49-F238E27FC236}">
                <a16:creationId xmlns:a16="http://schemas.microsoft.com/office/drawing/2014/main" id="{39676AD5-066A-FFD4-4779-B435141CAD2E}"/>
              </a:ext>
            </a:extLst>
          </p:cNvPr>
          <p:cNvSpPr>
            <a:spLocks noGrp="1"/>
          </p:cNvSpPr>
          <p:nvPr>
            <p:ph type="dt" sz="half" idx="10"/>
          </p:nvPr>
        </p:nvSpPr>
        <p:spPr/>
        <p:txBody>
          <a:bodyPr/>
          <a:lstStyle/>
          <a:p>
            <a:fld id="{423D80B4-2BC4-4C55-8C20-A6B39BA6BCD7}" type="datetime3">
              <a:rPr lang="sv-SE" smtClean="0"/>
              <a:t>26-06-04</a:t>
            </a:fld>
            <a:endParaRPr lang="sv-SE" dirty="0"/>
          </a:p>
        </p:txBody>
      </p:sp>
      <p:sp>
        <p:nvSpPr>
          <p:cNvPr id="8" name="Platshållare för sidfot 7">
            <a:extLst>
              <a:ext uri="{FF2B5EF4-FFF2-40B4-BE49-F238E27FC236}">
                <a16:creationId xmlns:a16="http://schemas.microsoft.com/office/drawing/2014/main" id="{D9C4AE58-43BF-223C-4552-D8665A58BE38}"/>
              </a:ext>
            </a:extLst>
          </p:cNvPr>
          <p:cNvSpPr>
            <a:spLocks noGrp="1"/>
          </p:cNvSpPr>
          <p:nvPr>
            <p:ph type="ftr" sz="quarter" idx="11"/>
          </p:nvPr>
        </p:nvSpPr>
        <p:spPr/>
        <p:txBody>
          <a:bodyPr/>
          <a:lstStyle/>
          <a:p>
            <a:r>
              <a:rPr lang="sv-SE" dirty="0"/>
              <a:t>Sidfot</a:t>
            </a:r>
          </a:p>
        </p:txBody>
      </p:sp>
    </p:spTree>
    <p:extLst>
      <p:ext uri="{BB962C8B-B14F-4D97-AF65-F5344CB8AC3E}">
        <p14:creationId xmlns:p14="http://schemas.microsoft.com/office/powerpoint/2010/main" val="99290921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cSld name="Helfärgad bakgrund">
    <p:bg>
      <p:bgPr>
        <a:solidFill>
          <a:srgbClr val="081E3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2129509" y="1552639"/>
            <a:ext cx="7932982" cy="3363028"/>
          </a:xfrm>
        </p:spPr>
        <p:txBody>
          <a:bodyPr anchor="ctr"/>
          <a:lstStyle>
            <a:lvl1pPr>
              <a:lnSpc>
                <a:spcPct val="84000"/>
              </a:lnSpc>
              <a:defRPr sz="3200" b="0">
                <a:solidFill>
                  <a:schemeClr val="tx1"/>
                </a:solidFill>
              </a:defRPr>
            </a:lvl1pPr>
          </a:lstStyle>
          <a:p>
            <a:r>
              <a:rPr lang="sv-SE"/>
              <a:t>Klicka här för att ändra mall för rubrikformat</a:t>
            </a:r>
            <a:endParaRPr lang="sv-SE" dirty="0"/>
          </a:p>
        </p:txBody>
      </p:sp>
      <p:pic>
        <p:nvPicPr>
          <p:cNvPr id="9" name="Bildobjekt 7">
            <a:extLst>
              <a:ext uri="{FF2B5EF4-FFF2-40B4-BE49-F238E27FC236}">
                <a16:creationId xmlns:a16="http://schemas.microsoft.com/office/drawing/2014/main" id="{B5B09293-4A04-D315-6EB8-87A6804D15AB}"/>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0443858" y="6047117"/>
            <a:ext cx="1328021" cy="464400"/>
          </a:xfrm>
          <a:prstGeom prst="rect">
            <a:avLst/>
          </a:prstGeom>
        </p:spPr>
      </p:pic>
      <p:sp>
        <p:nvSpPr>
          <p:cNvPr id="3" name="Platshållare för datum 2">
            <a:extLst>
              <a:ext uri="{FF2B5EF4-FFF2-40B4-BE49-F238E27FC236}">
                <a16:creationId xmlns:a16="http://schemas.microsoft.com/office/drawing/2014/main" id="{D5967566-D4E8-35A6-964F-0C46C8EDAB44}"/>
              </a:ext>
              <a:ext uri="{C183D7F6-B498-43B3-948B-1728B52AA6E4}">
                <adec:decorative xmlns:adec="http://schemas.microsoft.com/office/drawing/2017/decorative" val="1"/>
              </a:ext>
            </a:extLst>
          </p:cNvPr>
          <p:cNvSpPr>
            <a:spLocks noGrp="1"/>
          </p:cNvSpPr>
          <p:nvPr>
            <p:ph type="dt" sz="half" idx="10"/>
          </p:nvPr>
        </p:nvSpPr>
        <p:spPr>
          <a:xfrm>
            <a:off x="1" y="7049829"/>
            <a:ext cx="752961" cy="142875"/>
          </a:xfrm>
        </p:spPr>
        <p:txBody>
          <a:bodyPr/>
          <a:lstStyle>
            <a:lvl1pPr>
              <a:defRPr>
                <a:solidFill>
                  <a:srgbClr val="F0F0F0"/>
                </a:solidFill>
              </a:defRPr>
            </a:lvl1pPr>
          </a:lstStyle>
          <a:p>
            <a:fld id="{4BD8E3F0-6E40-412E-95FD-239029B9481C}" type="datetime3">
              <a:rPr lang="sv-SE" smtClean="0"/>
              <a:t>26-06-04</a:t>
            </a:fld>
            <a:endParaRPr lang="sv-SE" dirty="0"/>
          </a:p>
        </p:txBody>
      </p:sp>
      <p:sp>
        <p:nvSpPr>
          <p:cNvPr id="7" name="Platshållare för sidfot 6">
            <a:extLst>
              <a:ext uri="{FF2B5EF4-FFF2-40B4-BE49-F238E27FC236}">
                <a16:creationId xmlns:a16="http://schemas.microsoft.com/office/drawing/2014/main" id="{BF3430F1-2CC2-CB28-0926-B5210A462DB6}"/>
              </a:ext>
              <a:ext uri="{C183D7F6-B498-43B3-948B-1728B52AA6E4}">
                <adec:decorative xmlns:adec="http://schemas.microsoft.com/office/drawing/2017/decorative" val="1"/>
              </a:ext>
            </a:extLst>
          </p:cNvPr>
          <p:cNvSpPr>
            <a:spLocks noGrp="1"/>
          </p:cNvSpPr>
          <p:nvPr>
            <p:ph type="ftr" sz="quarter" idx="11"/>
          </p:nvPr>
        </p:nvSpPr>
        <p:spPr>
          <a:xfrm>
            <a:off x="819575" y="7049830"/>
            <a:ext cx="3473452" cy="142875"/>
          </a:xfrm>
        </p:spPr>
        <p:txBody>
          <a:bodyPr/>
          <a:lstStyle>
            <a:lvl1pPr>
              <a:defRPr>
                <a:solidFill>
                  <a:srgbClr val="F0F0F0"/>
                </a:solidFill>
              </a:defRPr>
            </a:lvl1pPr>
          </a:lstStyle>
          <a:p>
            <a:r>
              <a:rPr lang="sv-SE"/>
              <a:t>Sidfot</a:t>
            </a:r>
            <a:endParaRPr lang="sv-SE" dirty="0"/>
          </a:p>
        </p:txBody>
      </p:sp>
      <p:sp>
        <p:nvSpPr>
          <p:cNvPr id="8" name="Platshållare för bildnummer 7">
            <a:extLst>
              <a:ext uri="{FF2B5EF4-FFF2-40B4-BE49-F238E27FC236}">
                <a16:creationId xmlns:a16="http://schemas.microsoft.com/office/drawing/2014/main" id="{A600AD73-0E36-F193-DCC0-921D5E5F7885}"/>
              </a:ext>
            </a:extLst>
          </p:cNvPr>
          <p:cNvSpPr>
            <a:spLocks noGrp="1"/>
          </p:cNvSpPr>
          <p:nvPr>
            <p:ph type="sldNum" sz="quarter" idx="12"/>
          </p:nvPr>
        </p:nvSpPr>
        <p:spPr/>
        <p:txBody>
          <a:bodyPr/>
          <a:lstStyle>
            <a:lvl1pPr>
              <a:defRPr>
                <a:solidFill>
                  <a:srgbClr val="FF832C"/>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75437599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pecial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9C5581-399A-A049-5BB0-204A5A0F943C}"/>
              </a:ext>
            </a:extLst>
          </p:cNvPr>
          <p:cNvSpPr>
            <a:spLocks noGrp="1"/>
          </p:cNvSpPr>
          <p:nvPr>
            <p:ph type="title"/>
          </p:nvPr>
        </p:nvSpPr>
        <p:spPr>
          <a:xfrm>
            <a:off x="1393199" y="638889"/>
            <a:ext cx="9424947" cy="878339"/>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E76CBC88-D1CD-D18D-4170-CF854F8A0E34}"/>
              </a:ext>
            </a:extLst>
          </p:cNvPr>
          <p:cNvSpPr>
            <a:spLocks noGrp="1"/>
          </p:cNvSpPr>
          <p:nvPr>
            <p:ph idx="1"/>
          </p:nvPr>
        </p:nvSpPr>
        <p:spPr>
          <a:xfrm>
            <a:off x="1393200" y="1641231"/>
            <a:ext cx="9424947" cy="422616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39676AD5-066A-FFD4-4779-B435141CAD2E}"/>
              </a:ext>
            </a:extLst>
          </p:cNvPr>
          <p:cNvSpPr>
            <a:spLocks noGrp="1"/>
          </p:cNvSpPr>
          <p:nvPr>
            <p:ph type="dt" sz="half" idx="10"/>
          </p:nvPr>
        </p:nvSpPr>
        <p:spPr/>
        <p:txBody>
          <a:bodyPr/>
          <a:lstStyle/>
          <a:p>
            <a:fld id="{658D94D1-462A-464F-BA5E-646E3D9290F0}" type="datetime3">
              <a:rPr lang="sv-SE" smtClean="0"/>
              <a:t>26-06-04</a:t>
            </a:fld>
            <a:endParaRPr lang="sv-SE" dirty="0"/>
          </a:p>
        </p:txBody>
      </p:sp>
      <p:sp>
        <p:nvSpPr>
          <p:cNvPr id="8" name="Platshållare för sidfot 7">
            <a:extLst>
              <a:ext uri="{FF2B5EF4-FFF2-40B4-BE49-F238E27FC236}">
                <a16:creationId xmlns:a16="http://schemas.microsoft.com/office/drawing/2014/main" id="{D9C4AE58-43BF-223C-4552-D8665A58BE38}"/>
              </a:ext>
            </a:extLst>
          </p:cNvPr>
          <p:cNvSpPr>
            <a:spLocks noGrp="1"/>
          </p:cNvSpPr>
          <p:nvPr>
            <p:ph type="ftr" sz="quarter" idx="11"/>
          </p:nvPr>
        </p:nvSpPr>
        <p:spPr/>
        <p:txBody>
          <a:bodyPr/>
          <a:lstStyle/>
          <a:p>
            <a:r>
              <a:rPr lang="sv-SE" dirty="0"/>
              <a:t>Sidfot</a:t>
            </a:r>
          </a:p>
        </p:txBody>
      </p:sp>
    </p:spTree>
    <p:extLst>
      <p:ext uri="{BB962C8B-B14F-4D97-AF65-F5344CB8AC3E}">
        <p14:creationId xmlns:p14="http://schemas.microsoft.com/office/powerpoint/2010/main" val="355916329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pic>
        <p:nvPicPr>
          <p:cNvPr id="7" name="Bildobjekt 6" descr="En bild som visar blå, skärmbild, Electric blue&#10;&#10;AI-genererat innehåll kan vara felaktigt.">
            <a:extLst>
              <a:ext uri="{FF2B5EF4-FFF2-40B4-BE49-F238E27FC236}">
                <a16:creationId xmlns:a16="http://schemas.microsoft.com/office/drawing/2014/main" id="{DC330430-14A9-D95C-22B6-5A1DD21C88E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Bildobjekt 7" descr="Logotyp Myndigheten för civilt försvar">
            <a:extLst>
              <a:ext uri="{FF2B5EF4-FFF2-40B4-BE49-F238E27FC236}">
                <a16:creationId xmlns:a16="http://schemas.microsoft.com/office/drawing/2014/main" id="{729ADCA1-CB36-9E5B-7763-B612A7D40F98}"/>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9832" y="509181"/>
            <a:ext cx="1492738" cy="522000"/>
          </a:xfrm>
          <a:prstGeom prst="rect">
            <a:avLst/>
          </a:prstGeom>
        </p:spPr>
      </p:pic>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0" y="2493172"/>
            <a:ext cx="10121361" cy="1116000"/>
          </a:xfrm>
        </p:spPr>
        <p:txBody>
          <a:bodyPr lIns="0" tIns="0" rIns="0" bIns="0" anchor="b"/>
          <a:lstStyle>
            <a:lvl1pPr algn="l">
              <a:lnSpc>
                <a:spcPct val="84000"/>
              </a:lnSpc>
              <a:defRPr sz="4000">
                <a:solidFill>
                  <a:schemeClr val="tx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4400" y="3734339"/>
            <a:ext cx="10115550"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9" y="5806222"/>
            <a:ext cx="1009915" cy="198031"/>
          </a:xfrm>
        </p:spPr>
        <p:txBody>
          <a:bodyPr/>
          <a:lstStyle>
            <a:lvl1pPr>
              <a:defRPr sz="1050">
                <a:solidFill>
                  <a:schemeClr val="accent5"/>
                </a:solidFill>
              </a:defRPr>
            </a:lvl1pPr>
          </a:lstStyle>
          <a:p>
            <a:fld id="{9F23E7D0-FAD9-4801-988B-CC58EF0C827E}" type="datetime1">
              <a:rPr lang="sv-SE" smtClean="0"/>
              <a:pPr/>
              <a:t>2026-06-04</a:t>
            </a:fld>
            <a:endParaRPr lang="sv-SE" sz="1050" dirty="0"/>
          </a:p>
        </p:txBody>
      </p:sp>
      <p:sp>
        <p:nvSpPr>
          <p:cNvPr id="5" name="Platshållare för sidfot 4">
            <a:extLst>
              <a:ext uri="{FF2B5EF4-FFF2-40B4-BE49-F238E27FC236}">
                <a16:creationId xmlns:a16="http://schemas.microsoft.com/office/drawing/2014/main" id="{1A416973-C155-F962-8AF3-CE31F29C633B}"/>
              </a:ext>
            </a:extLst>
          </p:cNvPr>
          <p:cNvSpPr>
            <a:spLocks noGrp="1"/>
          </p:cNvSpPr>
          <p:nvPr>
            <p:ph type="ftr" sz="quarter" idx="11"/>
          </p:nvPr>
        </p:nvSpPr>
        <p:spPr>
          <a:xfrm>
            <a:off x="552449" y="6049291"/>
            <a:ext cx="2581397" cy="171536"/>
          </a:xfrm>
        </p:spPr>
        <p:txBody>
          <a:bodyPr/>
          <a:lstStyle>
            <a:lvl1pPr algn="l">
              <a:defRPr sz="1050">
                <a:solidFill>
                  <a:schemeClr val="accent5"/>
                </a:solidFill>
              </a:defRPr>
            </a:lvl1pPr>
          </a:lstStyle>
          <a:p>
            <a:r>
              <a:rPr lang="sv-SE" dirty="0"/>
              <a:t>Sidfot</a:t>
            </a:r>
            <a:endParaRPr lang="sv-SE" sz="1050" dirty="0"/>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1"/>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4626733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9C5581-399A-A049-5BB0-204A5A0F943C}"/>
              </a:ext>
            </a:extLst>
          </p:cNvPr>
          <p:cNvSpPr>
            <a:spLocks noGrp="1"/>
          </p:cNvSpPr>
          <p:nvPr>
            <p:ph type="title"/>
          </p:nvPr>
        </p:nvSpPr>
        <p:spPr>
          <a:xfrm>
            <a:off x="1393199" y="638889"/>
            <a:ext cx="9424947" cy="878339"/>
          </a:xfrm>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E76CBC88-D1CD-D18D-4170-CF854F8A0E34}"/>
              </a:ext>
            </a:extLst>
          </p:cNvPr>
          <p:cNvSpPr>
            <a:spLocks noGrp="1"/>
          </p:cNvSpPr>
          <p:nvPr>
            <p:ph idx="1"/>
          </p:nvPr>
        </p:nvSpPr>
        <p:spPr>
          <a:xfrm>
            <a:off x="1393200" y="1641231"/>
            <a:ext cx="9424947" cy="422616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nummer 8">
            <a:extLst>
              <a:ext uri="{FF2B5EF4-FFF2-40B4-BE49-F238E27FC236}">
                <a16:creationId xmlns:a16="http://schemas.microsoft.com/office/drawing/2014/main" id="{FFDF9CA7-2C84-D13E-EE10-931F4A3E6469}"/>
              </a:ext>
            </a:extLst>
          </p:cNvPr>
          <p:cNvSpPr>
            <a:spLocks noGrp="1"/>
          </p:cNvSpPr>
          <p:nvPr>
            <p:ph type="sldNum" sz="quarter" idx="12"/>
          </p:nvPr>
        </p:nvSpPr>
        <p:spPr/>
        <p:txBody>
          <a:bodyPr/>
          <a:lstStyle/>
          <a:p>
            <a:fld id="{F6C05EEB-4522-434C-B777-08D6E2D6AD2E}" type="slidenum">
              <a:rPr lang="sv-SE" smtClean="0"/>
              <a:pPr/>
              <a:t>‹#›</a:t>
            </a:fld>
            <a:endParaRPr lang="sv-SE" dirty="0"/>
          </a:p>
        </p:txBody>
      </p:sp>
      <p:sp>
        <p:nvSpPr>
          <p:cNvPr id="7" name="Platshållare för datum 6">
            <a:extLst>
              <a:ext uri="{FF2B5EF4-FFF2-40B4-BE49-F238E27FC236}">
                <a16:creationId xmlns:a16="http://schemas.microsoft.com/office/drawing/2014/main" id="{39676AD5-066A-FFD4-4779-B435141CAD2E}"/>
              </a:ext>
            </a:extLst>
          </p:cNvPr>
          <p:cNvSpPr>
            <a:spLocks noGrp="1"/>
          </p:cNvSpPr>
          <p:nvPr>
            <p:ph type="dt" sz="half" idx="10"/>
          </p:nvPr>
        </p:nvSpPr>
        <p:spPr/>
        <p:txBody>
          <a:bodyPr/>
          <a:lstStyle/>
          <a:p>
            <a:fld id="{A266004F-85C1-41E2-82B1-A6E500845D42}" type="datetime1">
              <a:rPr lang="sv-SE" smtClean="0"/>
              <a:t>2026-06-04</a:t>
            </a:fld>
            <a:endParaRPr lang="sv-SE" dirty="0"/>
          </a:p>
        </p:txBody>
      </p:sp>
      <p:sp>
        <p:nvSpPr>
          <p:cNvPr id="8" name="Platshållare för sidfot 7">
            <a:extLst>
              <a:ext uri="{FF2B5EF4-FFF2-40B4-BE49-F238E27FC236}">
                <a16:creationId xmlns:a16="http://schemas.microsoft.com/office/drawing/2014/main" id="{D9C4AE58-43BF-223C-4552-D8665A58BE38}"/>
              </a:ext>
            </a:extLst>
          </p:cNvPr>
          <p:cNvSpPr>
            <a:spLocks noGrp="1"/>
          </p:cNvSpPr>
          <p:nvPr>
            <p:ph type="ftr" sz="quarter" idx="11"/>
          </p:nvPr>
        </p:nvSpPr>
        <p:spPr/>
        <p:txBody>
          <a:bodyPr/>
          <a:lstStyle/>
          <a:p>
            <a:r>
              <a:rPr lang="sv-SE" dirty="0"/>
              <a:t>Sidfot</a:t>
            </a:r>
          </a:p>
        </p:txBody>
      </p:sp>
    </p:spTree>
    <p:extLst>
      <p:ext uri="{BB962C8B-B14F-4D97-AF65-F5344CB8AC3E}">
        <p14:creationId xmlns:p14="http://schemas.microsoft.com/office/powerpoint/2010/main" val="135415474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Rubrikbild med namn och enhet/avdelning">
    <p:bg>
      <p:bgPr>
        <a:solidFill>
          <a:schemeClr val="accent1"/>
        </a:solidFill>
        <a:effectLst/>
      </p:bgPr>
    </p:bg>
    <p:spTree>
      <p:nvGrpSpPr>
        <p:cNvPr id="1" name=""/>
        <p:cNvGrpSpPr/>
        <p:nvPr/>
      </p:nvGrpSpPr>
      <p:grpSpPr>
        <a:xfrm>
          <a:off x="0" y="0"/>
          <a:ext cx="0" cy="0"/>
          <a:chOff x="0" y="0"/>
          <a:chExt cx="0" cy="0"/>
        </a:xfrm>
      </p:grpSpPr>
      <p:pic>
        <p:nvPicPr>
          <p:cNvPr id="10" name="Bildobjekt 9" descr="En bild som visar blå, Electric blue, skärmbild&#10;&#10;AI-genererat innehåll kan vara felaktigt.">
            <a:extLst>
              <a:ext uri="{FF2B5EF4-FFF2-40B4-BE49-F238E27FC236}">
                <a16:creationId xmlns:a16="http://schemas.microsoft.com/office/drawing/2014/main" id="{45E327CC-D55F-E57B-2591-E445D2C7F2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1022BF5C-7BE9-3626-03C8-CEE1A456AD5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408000" y="0"/>
            <a:ext cx="12600000" cy="7087500"/>
          </a:xfrm>
          <a:prstGeom prst="rect">
            <a:avLst/>
          </a:prstGeom>
        </p:spPr>
      </p:pic>
      <p:pic>
        <p:nvPicPr>
          <p:cNvPr id="14" name="Bildobjekt 13">
            <a:extLst>
              <a:ext uri="{FF2B5EF4-FFF2-40B4-BE49-F238E27FC236}">
                <a16:creationId xmlns:a16="http://schemas.microsoft.com/office/drawing/2014/main" id="{ED0DAD13-B846-7808-6D91-10E3B5D98548}"/>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229500"/>
            <a:ext cx="12600000" cy="7087500"/>
          </a:xfrm>
          <a:prstGeom prst="rect">
            <a:avLst/>
          </a:prstGeom>
        </p:spPr>
      </p:pic>
      <p:pic>
        <p:nvPicPr>
          <p:cNvPr id="13" name="Bildobjekt 7">
            <a:extLst>
              <a:ext uri="{FF2B5EF4-FFF2-40B4-BE49-F238E27FC236}">
                <a16:creationId xmlns:a16="http://schemas.microsoft.com/office/drawing/2014/main" id="{1FE72896-F74F-345F-E717-F5E61E916BB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9832" y="509181"/>
            <a:ext cx="1492738" cy="522000"/>
          </a:xfrm>
          <a:prstGeom prst="rect">
            <a:avLst/>
          </a:prstGeom>
        </p:spPr>
      </p:pic>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0" y="2488818"/>
            <a:ext cx="10121361" cy="1116000"/>
          </a:xfrm>
        </p:spPr>
        <p:txBody>
          <a:bodyPr lIns="0" tIns="0" rIns="0" bIns="0" anchor="b"/>
          <a:lstStyle>
            <a:lvl1pPr algn="l">
              <a:lnSpc>
                <a:spcPct val="84000"/>
              </a:lnSpc>
              <a:defRPr sz="4000">
                <a:solidFill>
                  <a:schemeClr val="tx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4400" y="3734339"/>
            <a:ext cx="10115550"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7" y="5806165"/>
            <a:ext cx="1009915" cy="198031"/>
          </a:xfrm>
        </p:spPr>
        <p:txBody>
          <a:bodyPr/>
          <a:lstStyle>
            <a:lvl1pPr>
              <a:defRPr sz="1050">
                <a:solidFill>
                  <a:srgbClr val="FF832C"/>
                </a:solidFill>
              </a:defRPr>
            </a:lvl1pPr>
          </a:lstStyle>
          <a:p>
            <a:fld id="{BC5D5A76-E665-4306-A289-A8BA3F78B323}" type="datetime1">
              <a:rPr lang="sv-SE" smtClean="0"/>
              <a:pPr/>
              <a:t>2026-06-04</a:t>
            </a:fld>
            <a:endParaRPr lang="sv-SE" sz="1050" dirty="0"/>
          </a:p>
        </p:txBody>
      </p:sp>
      <p:sp>
        <p:nvSpPr>
          <p:cNvPr id="7" name="Platshållare för text 10">
            <a:extLst>
              <a:ext uri="{FF2B5EF4-FFF2-40B4-BE49-F238E27FC236}">
                <a16:creationId xmlns:a16="http://schemas.microsoft.com/office/drawing/2014/main" id="{9216FF9C-1E91-7DA1-203E-576AE64DE454}"/>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105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2" name="Platshållare för text 10">
            <a:extLst>
              <a:ext uri="{FF2B5EF4-FFF2-40B4-BE49-F238E27FC236}">
                <a16:creationId xmlns:a16="http://schemas.microsoft.com/office/drawing/2014/main" id="{7AB6B96B-BAA2-0F16-5A35-078C6799F543}"/>
              </a:ext>
            </a:extLst>
          </p:cNvPr>
          <p:cNvSpPr>
            <a:spLocks noGrp="1"/>
          </p:cNvSpPr>
          <p:nvPr>
            <p:ph type="body" sz="quarter" idx="14" hasCustomPrompt="1"/>
          </p:nvPr>
        </p:nvSpPr>
        <p:spPr>
          <a:xfrm>
            <a:off x="552446" y="6241132"/>
            <a:ext cx="3473451" cy="142875"/>
          </a:xfrm>
        </p:spPr>
        <p:txBody>
          <a:bodyPr lIns="0" rIns="0" bIns="0" anchor="ctr"/>
          <a:lstStyle>
            <a:lvl1pPr marL="0" indent="0">
              <a:buNone/>
              <a:defRPr sz="105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9" name="Platshållare för text 8">
            <a:extLst>
              <a:ext uri="{FF2B5EF4-FFF2-40B4-BE49-F238E27FC236}">
                <a16:creationId xmlns:a16="http://schemas.microsoft.com/office/drawing/2014/main" id="{304E2EC9-18D1-1FE7-2C6E-D87BA5E84ECA}"/>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5" name="Platshållare för sidfot 4">
            <a:extLst>
              <a:ext uri="{FF2B5EF4-FFF2-40B4-BE49-F238E27FC236}">
                <a16:creationId xmlns:a16="http://schemas.microsoft.com/office/drawing/2014/main" id="{1A416973-C155-F962-8AF3-CE31F29C633B}"/>
              </a:ext>
              <a:ext uri="{C183D7F6-B498-43B3-948B-1728B52AA6E4}">
                <adec:decorative xmlns:adec="http://schemas.microsoft.com/office/drawing/2017/decorative" val="1"/>
              </a:ext>
            </a:extLst>
          </p:cNvPr>
          <p:cNvSpPr>
            <a:spLocks noGrp="1"/>
          </p:cNvSpPr>
          <p:nvPr>
            <p:ph type="ftr" sz="quarter" idx="11"/>
          </p:nvPr>
        </p:nvSpPr>
        <p:spPr>
          <a:xfrm>
            <a:off x="819574" y="7049830"/>
            <a:ext cx="3473452" cy="142875"/>
          </a:xfrm>
        </p:spPr>
        <p:txBody>
          <a:bodyPr/>
          <a:lstStyle>
            <a:lvl1pPr algn="l">
              <a:defRPr sz="900">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38662198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nodeType="withEffect">
                                  <p:stCondLst>
                                    <p:cond delay="0"/>
                                  </p:stCondLst>
                                  <p:endCondLst>
                                    <p:cond evt="onNext" delay="0">
                                      <p:tgtEl>
                                        <p:sldTgt/>
                                      </p:tgtEl>
                                    </p:cond>
                                  </p:endCondLst>
                                  <p:childTnLst>
                                    <p:animScale>
                                      <p:cBhvr>
                                        <p:cTn id="6" dur="6000" fill="hold"/>
                                        <p:tgtEl>
                                          <p:spTgt spid="11"/>
                                        </p:tgtEl>
                                      </p:cBhvr>
                                      <p:by x="100000" y="150000"/>
                                    </p:animScale>
                                  </p:childTnLst>
                                </p:cTn>
                              </p:par>
                              <p:par>
                                <p:cTn id="7" presetID="6" presetClass="emph" presetSubtype="0" repeatCount="indefinite" accel="50000" decel="50000" autoRev="1" fill="hold" nodeType="withEffect">
                                  <p:stCondLst>
                                    <p:cond delay="0"/>
                                  </p:stCondLst>
                                  <p:endCondLst>
                                    <p:cond evt="onNext" delay="0">
                                      <p:tgtEl>
                                        <p:sldTgt/>
                                      </p:tgtEl>
                                    </p:cond>
                                  </p:endCondLst>
                                  <p:childTnLst>
                                    <p:animScale>
                                      <p:cBhvr>
                                        <p:cTn id="8" dur="6000" fill="hold"/>
                                        <p:tgtEl>
                                          <p:spTgt spid="14"/>
                                        </p:tgtEl>
                                      </p:cBhvr>
                                      <p:by x="1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Rubrikbild med rörlig bakgrund">
    <p:bg>
      <p:bgPr>
        <a:solidFill>
          <a:schemeClr val="accent1"/>
        </a:solidFill>
        <a:effectLst/>
      </p:bgPr>
    </p:bg>
    <p:spTree>
      <p:nvGrpSpPr>
        <p:cNvPr id="1" name=""/>
        <p:cNvGrpSpPr/>
        <p:nvPr/>
      </p:nvGrpSpPr>
      <p:grpSpPr>
        <a:xfrm>
          <a:off x="0" y="0"/>
          <a:ext cx="0" cy="0"/>
          <a:chOff x="0" y="0"/>
          <a:chExt cx="0" cy="0"/>
        </a:xfrm>
      </p:grpSpPr>
      <p:pic>
        <p:nvPicPr>
          <p:cNvPr id="10" name="Bildobjekt 9" descr="En bild som visar blå, Electric blue, skärmbild&#10;&#10;AI-genererat innehåll kan vara felaktigt.">
            <a:extLst>
              <a:ext uri="{FF2B5EF4-FFF2-40B4-BE49-F238E27FC236}">
                <a16:creationId xmlns:a16="http://schemas.microsoft.com/office/drawing/2014/main" id="{B34143AD-7C67-80ED-820B-C2DC118B64C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Bildobjekt 10">
            <a:extLst>
              <a:ext uri="{FF2B5EF4-FFF2-40B4-BE49-F238E27FC236}">
                <a16:creationId xmlns:a16="http://schemas.microsoft.com/office/drawing/2014/main" id="{0BEA2F93-4509-95A1-10FC-1AFA83949DA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408000" y="0"/>
            <a:ext cx="12600000" cy="7087500"/>
          </a:xfrm>
          <a:prstGeom prst="rect">
            <a:avLst/>
          </a:prstGeom>
        </p:spPr>
      </p:pic>
      <p:pic>
        <p:nvPicPr>
          <p:cNvPr id="14" name="Bildobjekt 13">
            <a:extLst>
              <a:ext uri="{FF2B5EF4-FFF2-40B4-BE49-F238E27FC236}">
                <a16:creationId xmlns:a16="http://schemas.microsoft.com/office/drawing/2014/main" id="{26B7D758-C2AB-1BEA-0846-7E70DC54B3A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229500"/>
            <a:ext cx="12600000" cy="7087500"/>
          </a:xfrm>
          <a:prstGeom prst="rect">
            <a:avLst/>
          </a:prstGeom>
        </p:spPr>
      </p:pic>
      <p:pic>
        <p:nvPicPr>
          <p:cNvPr id="13" name="Bildobjekt 7">
            <a:extLst>
              <a:ext uri="{FF2B5EF4-FFF2-40B4-BE49-F238E27FC236}">
                <a16:creationId xmlns:a16="http://schemas.microsoft.com/office/drawing/2014/main" id="{1FE72896-F74F-345F-E717-F5E61E916BB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9832" y="509181"/>
            <a:ext cx="1492738" cy="522000"/>
          </a:xfrm>
          <a:prstGeom prst="rect">
            <a:avLst/>
          </a:prstGeom>
        </p:spPr>
      </p:pic>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0" y="2488818"/>
            <a:ext cx="10121361" cy="1116000"/>
          </a:xfrm>
        </p:spPr>
        <p:txBody>
          <a:bodyPr lIns="0" tIns="0" rIns="0" bIns="0" anchor="b"/>
          <a:lstStyle>
            <a:lvl1pPr algn="l">
              <a:lnSpc>
                <a:spcPct val="84000"/>
              </a:lnSpc>
              <a:defRPr sz="4000">
                <a:solidFill>
                  <a:schemeClr val="tx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4400" y="3734339"/>
            <a:ext cx="10115550"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7" y="5806165"/>
            <a:ext cx="1009915" cy="198031"/>
          </a:xfrm>
        </p:spPr>
        <p:txBody>
          <a:bodyPr/>
          <a:lstStyle>
            <a:lvl1pPr>
              <a:defRPr sz="1050">
                <a:solidFill>
                  <a:srgbClr val="FF832C"/>
                </a:solidFill>
              </a:defRPr>
            </a:lvl1pPr>
          </a:lstStyle>
          <a:p>
            <a:fld id="{D208B00F-FDD4-497C-BCD2-A9F722CF816B}" type="datetime1">
              <a:rPr lang="sv-SE" smtClean="0"/>
              <a:pPr/>
              <a:t>2026-06-04</a:t>
            </a:fld>
            <a:endParaRPr lang="sv-SE" sz="1050" dirty="0"/>
          </a:p>
        </p:txBody>
      </p:sp>
      <p:sp>
        <p:nvSpPr>
          <p:cNvPr id="7" name="Platshållare för text 10">
            <a:extLst>
              <a:ext uri="{FF2B5EF4-FFF2-40B4-BE49-F238E27FC236}">
                <a16:creationId xmlns:a16="http://schemas.microsoft.com/office/drawing/2014/main" id="{9216FF9C-1E91-7DA1-203E-576AE64DE454}"/>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105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2" name="Platshållare för text 10">
            <a:extLst>
              <a:ext uri="{FF2B5EF4-FFF2-40B4-BE49-F238E27FC236}">
                <a16:creationId xmlns:a16="http://schemas.microsoft.com/office/drawing/2014/main" id="{7AB6B96B-BAA2-0F16-5A35-078C6799F543}"/>
              </a:ext>
            </a:extLst>
          </p:cNvPr>
          <p:cNvSpPr>
            <a:spLocks noGrp="1"/>
          </p:cNvSpPr>
          <p:nvPr>
            <p:ph type="body" sz="quarter" idx="14" hasCustomPrompt="1"/>
          </p:nvPr>
        </p:nvSpPr>
        <p:spPr>
          <a:xfrm>
            <a:off x="552446" y="6241132"/>
            <a:ext cx="3473451" cy="142875"/>
          </a:xfrm>
        </p:spPr>
        <p:txBody>
          <a:bodyPr lIns="0" rIns="0" bIns="0" anchor="ctr"/>
          <a:lstStyle>
            <a:lvl1pPr marL="0" indent="0">
              <a:buNone/>
              <a:defRPr sz="105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9" name="Platshållare för text 8">
            <a:extLst>
              <a:ext uri="{FF2B5EF4-FFF2-40B4-BE49-F238E27FC236}">
                <a16:creationId xmlns:a16="http://schemas.microsoft.com/office/drawing/2014/main" id="{304E2EC9-18D1-1FE7-2C6E-D87BA5E84ECA}"/>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5" name="Platshållare för sidfot 4">
            <a:extLst>
              <a:ext uri="{FF2B5EF4-FFF2-40B4-BE49-F238E27FC236}">
                <a16:creationId xmlns:a16="http://schemas.microsoft.com/office/drawing/2014/main" id="{1A416973-C155-F962-8AF3-CE31F29C633B}"/>
              </a:ext>
              <a:ext uri="{C183D7F6-B498-43B3-948B-1728B52AA6E4}">
                <adec:decorative xmlns:adec="http://schemas.microsoft.com/office/drawing/2017/decorative" val="1"/>
              </a:ext>
            </a:extLst>
          </p:cNvPr>
          <p:cNvSpPr>
            <a:spLocks noGrp="1"/>
          </p:cNvSpPr>
          <p:nvPr>
            <p:ph type="ftr" sz="quarter" idx="11"/>
          </p:nvPr>
        </p:nvSpPr>
        <p:spPr>
          <a:xfrm>
            <a:off x="819574" y="7049830"/>
            <a:ext cx="3473452" cy="142875"/>
          </a:xfrm>
        </p:spPr>
        <p:txBody>
          <a:bodyPr/>
          <a:lstStyle>
            <a:lvl1pPr algn="l">
              <a:defRPr sz="900">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13556943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nodeType="withEffect">
                                  <p:stCondLst>
                                    <p:cond delay="0"/>
                                  </p:stCondLst>
                                  <p:endCondLst>
                                    <p:cond evt="onNext" delay="0">
                                      <p:tgtEl>
                                        <p:sldTgt/>
                                      </p:tgtEl>
                                    </p:cond>
                                  </p:endCondLst>
                                  <p:childTnLst>
                                    <p:animScale>
                                      <p:cBhvr>
                                        <p:cTn id="6" dur="6000" fill="hold"/>
                                        <p:tgtEl>
                                          <p:spTgt spid="11"/>
                                        </p:tgtEl>
                                      </p:cBhvr>
                                      <p:by x="100000" y="150000"/>
                                    </p:animScale>
                                  </p:childTnLst>
                                </p:cTn>
                              </p:par>
                              <p:par>
                                <p:cTn id="7" presetID="6" presetClass="emph" presetSubtype="0" repeatCount="indefinite" accel="50000" decel="50000" autoRev="1" fill="hold" nodeType="withEffect">
                                  <p:stCondLst>
                                    <p:cond delay="0"/>
                                  </p:stCondLst>
                                  <p:endCondLst>
                                    <p:cond evt="onNext" delay="0">
                                      <p:tgtEl>
                                        <p:sldTgt/>
                                      </p:tgtEl>
                                    </p:cond>
                                  </p:endCondLst>
                                  <p:childTnLst>
                                    <p:animScale>
                                      <p:cBhvr>
                                        <p:cTn id="8" dur="6000" fill="hold"/>
                                        <p:tgtEl>
                                          <p:spTgt spid="14"/>
                                        </p:tgtEl>
                                      </p:cBhvr>
                                      <p:by x="15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Rubrikbild med foto">
    <p:bg>
      <p:bgPr>
        <a:solidFill>
          <a:srgbClr val="071A2E"/>
        </a:solidFill>
        <a:effectLst/>
      </p:bgPr>
    </p:bg>
    <p:spTree>
      <p:nvGrpSpPr>
        <p:cNvPr id="1" name=""/>
        <p:cNvGrpSpPr/>
        <p:nvPr/>
      </p:nvGrpSpPr>
      <p:grpSpPr>
        <a:xfrm>
          <a:off x="0" y="0"/>
          <a:ext cx="0" cy="0"/>
          <a:chOff x="0" y="0"/>
          <a:chExt cx="0" cy="0"/>
        </a:xfrm>
      </p:grpSpPr>
      <p:pic>
        <p:nvPicPr>
          <p:cNvPr id="8" name="Bildobjekt 7" descr="En bild som visar blå, himmel, skärmbild&#10;&#10;AI-genererat innehåll kan vara felaktigt.">
            <a:extLst>
              <a:ext uri="{FF2B5EF4-FFF2-40B4-BE49-F238E27FC236}">
                <a16:creationId xmlns:a16="http://schemas.microsoft.com/office/drawing/2014/main" id="{CC1517A4-2771-BC65-A97D-A6D0B92BAD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8" name="Bildobjekt 7">
            <a:extLst>
              <a:ext uri="{FF2B5EF4-FFF2-40B4-BE49-F238E27FC236}">
                <a16:creationId xmlns:a16="http://schemas.microsoft.com/office/drawing/2014/main" id="{D9DE757D-E17A-8126-E5A7-D5AF935BF75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9832" y="509181"/>
            <a:ext cx="1492738" cy="522000"/>
          </a:xfrm>
          <a:prstGeom prst="rect">
            <a:avLst/>
          </a:prstGeom>
        </p:spPr>
      </p:pic>
      <p:sp>
        <p:nvSpPr>
          <p:cNvPr id="30" name="Platshållare för bild 29" descr="Alternativtext som beskriver bilden eller kryssa i &quot;Markera som dekorativ&quot;">
            <a:extLst>
              <a:ext uri="{FF2B5EF4-FFF2-40B4-BE49-F238E27FC236}">
                <a16:creationId xmlns:a16="http://schemas.microsoft.com/office/drawing/2014/main" id="{469B23A3-6CDE-D6ED-CA43-6988C9614E6A}"/>
              </a:ext>
            </a:extLst>
          </p:cNvPr>
          <p:cNvSpPr>
            <a:spLocks noGrp="1"/>
          </p:cNvSpPr>
          <p:nvPr>
            <p:ph type="pic" sz="quarter" idx="15"/>
          </p:nvPr>
        </p:nvSpPr>
        <p:spPr>
          <a:xfrm>
            <a:off x="5486402" y="-1"/>
            <a:ext cx="6705599" cy="6861600"/>
          </a:xfrm>
          <a:custGeom>
            <a:avLst/>
            <a:gdLst>
              <a:gd name="connsiteX0" fmla="*/ 1969134 w 6705599"/>
              <a:gd name="connsiteY0" fmla="*/ 0 h 6857997"/>
              <a:gd name="connsiteX1" fmla="*/ 5436301 w 6705599"/>
              <a:gd name="connsiteY1" fmla="*/ 0 h 6857997"/>
              <a:gd name="connsiteX2" fmla="*/ 6705599 w 6705599"/>
              <a:gd name="connsiteY2" fmla="*/ 3040090 h 6857997"/>
              <a:gd name="connsiteX3" fmla="*/ 6705599 w 6705599"/>
              <a:gd name="connsiteY3" fmla="*/ 6857997 h 6857997"/>
              <a:gd name="connsiteX4" fmla="*/ 0 w 6705599"/>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599" h="6857997">
                <a:moveTo>
                  <a:pt x="1969134" y="0"/>
                </a:moveTo>
                <a:lnTo>
                  <a:pt x="5436301" y="0"/>
                </a:lnTo>
                <a:lnTo>
                  <a:pt x="6705599" y="3040090"/>
                </a:lnTo>
                <a:lnTo>
                  <a:pt x="6705599" y="6857997"/>
                </a:lnTo>
                <a:lnTo>
                  <a:pt x="0" y="6857997"/>
                </a:lnTo>
                <a:close/>
              </a:path>
            </a:pathLst>
          </a:custGeom>
          <a:noFill/>
        </p:spPr>
        <p:txBody>
          <a:bodyPr wrap="square" tIns="2412000">
            <a:noAutofit/>
          </a:bodyPr>
          <a:lstStyle>
            <a:lvl1pPr marL="0" indent="0" algn="ctr">
              <a:buNone/>
              <a:defRPr sz="1800">
                <a:solidFill>
                  <a:schemeClr val="tx1"/>
                </a:solidFill>
              </a:defRPr>
            </a:lvl1pPr>
          </a:lstStyle>
          <a:p>
            <a:r>
              <a:rPr lang="sv-SE" dirty="0"/>
              <a:t>Klicka på ikonen för att lägga till en bild</a:t>
            </a:r>
          </a:p>
        </p:txBody>
      </p:sp>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1" y="2502568"/>
            <a:ext cx="5777648" cy="1116000"/>
          </a:xfrm>
        </p:spPr>
        <p:txBody>
          <a:bodyPr lIns="0" tIns="0" rIns="0" bIns="0" anchor="b"/>
          <a:lstStyle>
            <a:lvl1pPr algn="l">
              <a:lnSpc>
                <a:spcPct val="84000"/>
              </a:lnSpc>
              <a:defRPr sz="4000">
                <a:solidFill>
                  <a:schemeClr val="tx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2450" y="3740150"/>
            <a:ext cx="5470215"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7" y="5806165"/>
            <a:ext cx="1009915" cy="198031"/>
          </a:xfrm>
        </p:spPr>
        <p:txBody>
          <a:bodyPr/>
          <a:lstStyle>
            <a:lvl1pPr>
              <a:defRPr sz="1050">
                <a:solidFill>
                  <a:srgbClr val="FF832C"/>
                </a:solidFill>
              </a:defRPr>
            </a:lvl1pPr>
          </a:lstStyle>
          <a:p>
            <a:fld id="{37667420-E4D6-413E-8ED7-94DE4193AB2D}" type="datetime1">
              <a:rPr lang="sv-SE" smtClean="0"/>
              <a:pPr/>
              <a:t>2026-06-04</a:t>
            </a:fld>
            <a:endParaRPr lang="sv-SE" sz="1050" dirty="0"/>
          </a:p>
        </p:txBody>
      </p:sp>
      <p:sp>
        <p:nvSpPr>
          <p:cNvPr id="13" name="Platshållare för text 10">
            <a:extLst>
              <a:ext uri="{FF2B5EF4-FFF2-40B4-BE49-F238E27FC236}">
                <a16:creationId xmlns:a16="http://schemas.microsoft.com/office/drawing/2014/main" id="{BCDA3AAC-82A5-5E5A-D030-03628BF84AA1}"/>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105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1" name="Platshållare för text 10">
            <a:extLst>
              <a:ext uri="{FF2B5EF4-FFF2-40B4-BE49-F238E27FC236}">
                <a16:creationId xmlns:a16="http://schemas.microsoft.com/office/drawing/2014/main" id="{50EC2E7D-9616-2304-9D9A-41CE7A725BAA}"/>
              </a:ext>
            </a:extLst>
          </p:cNvPr>
          <p:cNvSpPr>
            <a:spLocks noGrp="1"/>
          </p:cNvSpPr>
          <p:nvPr>
            <p:ph type="body" sz="quarter" idx="14" hasCustomPrompt="1"/>
          </p:nvPr>
        </p:nvSpPr>
        <p:spPr>
          <a:xfrm>
            <a:off x="552446" y="6241132"/>
            <a:ext cx="3473451" cy="142875"/>
          </a:xfrm>
        </p:spPr>
        <p:txBody>
          <a:bodyPr lIns="0" rIns="0" bIns="0" anchor="ctr"/>
          <a:lstStyle>
            <a:lvl1pPr marL="0" indent="0">
              <a:buNone/>
              <a:defRPr sz="105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14" name="Platshållare för text 8">
            <a:extLst>
              <a:ext uri="{FF2B5EF4-FFF2-40B4-BE49-F238E27FC236}">
                <a16:creationId xmlns:a16="http://schemas.microsoft.com/office/drawing/2014/main" id="{E69CC9DC-3F0D-42E3-1DAA-028BA2E9F60F}"/>
              </a:ext>
              <a:ext uri="{C183D7F6-B498-43B3-948B-1728B52AA6E4}">
                <adec:decorative xmlns:adec="http://schemas.microsoft.com/office/drawing/2017/decorative" val="1"/>
              </a:ext>
            </a:extLst>
          </p:cNvPr>
          <p:cNvSpPr>
            <a:spLocks noGrp="1"/>
          </p:cNvSpPr>
          <p:nvPr>
            <p:ph type="body" sz="quarter" idx="16"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5" name="Platshållare för sidfot 4">
            <a:extLst>
              <a:ext uri="{FF2B5EF4-FFF2-40B4-BE49-F238E27FC236}">
                <a16:creationId xmlns:a16="http://schemas.microsoft.com/office/drawing/2014/main" id="{1A416973-C155-F962-8AF3-CE31F29C633B}"/>
              </a:ext>
              <a:ext uri="{C183D7F6-B498-43B3-948B-1728B52AA6E4}">
                <adec:decorative xmlns:adec="http://schemas.microsoft.com/office/drawing/2017/decorative" val="1"/>
              </a:ext>
            </a:extLst>
          </p:cNvPr>
          <p:cNvSpPr>
            <a:spLocks noGrp="1"/>
          </p:cNvSpPr>
          <p:nvPr>
            <p:ph type="ftr" sz="quarter" idx="11"/>
          </p:nvPr>
        </p:nvSpPr>
        <p:spPr>
          <a:xfrm>
            <a:off x="819574" y="7049830"/>
            <a:ext cx="3473452" cy="142875"/>
          </a:xfrm>
        </p:spPr>
        <p:txBody>
          <a:bodyPr/>
          <a:lstStyle>
            <a:lvl1pPr algn="l">
              <a:defRPr sz="900">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43160265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Avsnittsrubrik">
    <p:bg>
      <p:bgPr>
        <a:solidFill>
          <a:schemeClr val="accent1"/>
        </a:solidFill>
        <a:effectLst/>
      </p:bgPr>
    </p:bg>
    <p:spTree>
      <p:nvGrpSpPr>
        <p:cNvPr id="1" name=""/>
        <p:cNvGrpSpPr/>
        <p:nvPr/>
      </p:nvGrpSpPr>
      <p:grpSpPr>
        <a:xfrm>
          <a:off x="0" y="0"/>
          <a:ext cx="0" cy="0"/>
          <a:chOff x="0" y="0"/>
          <a:chExt cx="0" cy="0"/>
        </a:xfrm>
      </p:grpSpPr>
      <p:pic>
        <p:nvPicPr>
          <p:cNvPr id="7" name="Bildobjekt 6" descr="En bild som visar blå, skärmbild, Electric blue&#10;&#10;AI-genererat innehåll kan vara felaktigt.">
            <a:extLst>
              <a:ext uri="{FF2B5EF4-FFF2-40B4-BE49-F238E27FC236}">
                <a16:creationId xmlns:a16="http://schemas.microsoft.com/office/drawing/2014/main" id="{EFEF0DD4-04EC-360A-1AB6-5CD5028A7B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solidFill>
                  <a:schemeClr val="tx1"/>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5EB5AC88-8F93-4065-91DC-4D36E59B266D}" type="datetime1">
              <a:rPr lang="sv-SE" smtClean="0"/>
              <a:t>2026-06-04</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2"/>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pic>
        <p:nvPicPr>
          <p:cNvPr id="9" name="Bildobjekt 7">
            <a:extLst>
              <a:ext uri="{FF2B5EF4-FFF2-40B4-BE49-F238E27FC236}">
                <a16:creationId xmlns:a16="http://schemas.microsoft.com/office/drawing/2014/main" id="{B5B09293-4A04-D315-6EB8-87A6804D15A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43858" y="6047117"/>
            <a:ext cx="1328021" cy="464400"/>
          </a:xfrm>
          <a:prstGeom prst="rect">
            <a:avLst/>
          </a:prstGeom>
        </p:spPr>
      </p:pic>
    </p:spTree>
    <p:extLst>
      <p:ext uri="{BB962C8B-B14F-4D97-AF65-F5344CB8AC3E}">
        <p14:creationId xmlns:p14="http://schemas.microsoft.com/office/powerpoint/2010/main" val="382899829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vsnittsrubrik 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67DC20E7-79E6-40DA-8CF2-E02D95D2F21A}" type="datetime1">
              <a:rPr lang="sv-SE" smtClean="0"/>
              <a:t>2026-06-04</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2"/>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284356082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Avsnittsrubrik foto med ljus text">
    <p:bg>
      <p:bgPr>
        <a:solidFill>
          <a:srgbClr val="061727"/>
        </a:solidFill>
        <a:effectLst/>
      </p:bgPr>
    </p:bg>
    <p:spTree>
      <p:nvGrpSpPr>
        <p:cNvPr id="1" name=""/>
        <p:cNvGrpSpPr/>
        <p:nvPr/>
      </p:nvGrpSpPr>
      <p:grpSpPr>
        <a:xfrm>
          <a:off x="0" y="0"/>
          <a:ext cx="0" cy="0"/>
          <a:chOff x="0" y="0"/>
          <a:chExt cx="0" cy="0"/>
        </a:xfrm>
      </p:grpSpPr>
      <p:sp>
        <p:nvSpPr>
          <p:cNvPr id="8" name="Platshållare för bild 7" descr="Alternativtext som beskriver bilden eller kryssa i &quot;Markera som dekorativ&quot;">
            <a:extLst>
              <a:ext uri="{FF2B5EF4-FFF2-40B4-BE49-F238E27FC236}">
                <a16:creationId xmlns:a16="http://schemas.microsoft.com/office/drawing/2014/main" id="{5FB7BDB1-F346-5219-10C7-81AE76EDE2F8}"/>
              </a:ext>
            </a:extLst>
          </p:cNvPr>
          <p:cNvSpPr>
            <a:spLocks noGrp="1"/>
          </p:cNvSpPr>
          <p:nvPr>
            <p:ph type="pic" sz="quarter" idx="13"/>
          </p:nvPr>
        </p:nvSpPr>
        <p:spPr>
          <a:xfrm>
            <a:off x="0" y="0"/>
            <a:ext cx="12192000" cy="6858000"/>
          </a:xfrm>
        </p:spPr>
        <p:txBody>
          <a:bodyPr tIns="288000"/>
          <a:lstStyle>
            <a:lvl1pPr marL="0" indent="0" algn="ctr">
              <a:buNone/>
              <a:defRPr sz="1800">
                <a:solidFill>
                  <a:schemeClr val="bg1"/>
                </a:solidFill>
              </a:defRPr>
            </a:lvl1pPr>
          </a:lstStyle>
          <a:p>
            <a:r>
              <a:rPr lang="sv-SE" dirty="0"/>
              <a:t>Klicka på ikonen för att lägga till en bild</a:t>
            </a:r>
          </a:p>
        </p:txBody>
      </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solidFill>
                  <a:schemeClr val="tx1"/>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A1E27077-DD7C-4185-975C-940EAFE6EB4B}" type="datetime1">
              <a:rPr lang="sv-SE" smtClean="0"/>
              <a:t>2026-06-04</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1"/>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11" name="Platshållare för text 10">
            <a:extLst>
              <a:ext uri="{FF2B5EF4-FFF2-40B4-BE49-F238E27FC236}">
                <a16:creationId xmlns:a16="http://schemas.microsoft.com/office/drawing/2014/main" id="{71A701F0-7639-34C5-A4CF-18B6BE07AE98}"/>
              </a:ext>
              <a:ext uri="{C183D7F6-B498-43B3-948B-1728B52AA6E4}">
                <adec:decorative xmlns:adec="http://schemas.microsoft.com/office/drawing/2017/decorative" val="1"/>
              </a:ext>
            </a:extLst>
          </p:cNvPr>
          <p:cNvSpPr>
            <a:spLocks noGrp="1"/>
          </p:cNvSpPr>
          <p:nvPr>
            <p:ph type="body" sz="quarter" idx="14" hasCustomPrompt="1"/>
          </p:nvPr>
        </p:nvSpPr>
        <p:spPr>
          <a:xfrm>
            <a:off x="10443858" y="6047117"/>
            <a:ext cx="1328021" cy="464400"/>
          </a:xfrm>
          <a:blipFill>
            <a:blip r:embed="rId2">
              <a:extLst>
                <a:ext uri="{96DAC541-7B7A-43D3-8B79-37D633B846F1}">
                  <asvg:svgBlip xmlns:asvg="http://schemas.microsoft.com/office/drawing/2016/SVG/main" r:embed="rId3"/>
                </a:ext>
              </a:extLst>
            </a:blip>
            <a:stretch>
              <a:fillRect/>
            </a:stretch>
          </a:blipFill>
          <a:ln>
            <a:solidFill>
              <a:srgbClr val="061727">
                <a:alpha val="0"/>
              </a:srgbClr>
            </a:solidFill>
          </a:ln>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322159155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Rubrikbild med namn och enhet/avdelning">
    <p:bg>
      <p:bgPr>
        <a:solidFill>
          <a:schemeClr val="accent1"/>
        </a:solidFill>
        <a:effectLst/>
      </p:bgPr>
    </p:bg>
    <p:spTree>
      <p:nvGrpSpPr>
        <p:cNvPr id="1" name=""/>
        <p:cNvGrpSpPr/>
        <p:nvPr/>
      </p:nvGrpSpPr>
      <p:grpSpPr>
        <a:xfrm>
          <a:off x="0" y="0"/>
          <a:ext cx="0" cy="0"/>
          <a:chOff x="0" y="0"/>
          <a:chExt cx="0" cy="0"/>
        </a:xfrm>
      </p:grpSpPr>
      <p:grpSp>
        <p:nvGrpSpPr>
          <p:cNvPr id="15" name="Grupp 14">
            <a:extLst>
              <a:ext uri="{FF2B5EF4-FFF2-40B4-BE49-F238E27FC236}">
                <a16:creationId xmlns:a16="http://schemas.microsoft.com/office/drawing/2014/main" id="{77363B1A-B409-D2AA-BE58-3B2BA49EA69E}"/>
              </a:ext>
              <a:ext uri="{C183D7F6-B498-43B3-948B-1728B52AA6E4}">
                <adec:decorative xmlns:adec="http://schemas.microsoft.com/office/drawing/2017/decorative" val="1"/>
              </a:ext>
            </a:extLst>
          </p:cNvPr>
          <p:cNvGrpSpPr/>
          <p:nvPr/>
        </p:nvGrpSpPr>
        <p:grpSpPr>
          <a:xfrm>
            <a:off x="-1" y="0"/>
            <a:ext cx="12192001" cy="6859786"/>
            <a:chOff x="-1" y="0"/>
            <a:chExt cx="12192001" cy="6859786"/>
          </a:xfrm>
        </p:grpSpPr>
        <p:sp>
          <p:nvSpPr>
            <p:cNvPr id="16" name="Frihandsfigur 7">
              <a:extLst>
                <a:ext uri="{FF2B5EF4-FFF2-40B4-BE49-F238E27FC236}">
                  <a16:creationId xmlns:a16="http://schemas.microsoft.com/office/drawing/2014/main" id="{D33A95DF-C114-1CF3-3059-F6CFB137D865}"/>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sp>
          <p:nvSpPr>
            <p:cNvPr id="17" name="Frihandsfigur 8">
              <a:extLst>
                <a:ext uri="{FF2B5EF4-FFF2-40B4-BE49-F238E27FC236}">
                  <a16:creationId xmlns:a16="http://schemas.microsoft.com/office/drawing/2014/main" id="{D659175C-4826-7317-D277-454FA87D7280}"/>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8" name="Frihandsfigur 17">
              <a:extLst>
                <a:ext uri="{FF2B5EF4-FFF2-40B4-BE49-F238E27FC236}">
                  <a16:creationId xmlns:a16="http://schemas.microsoft.com/office/drawing/2014/main" id="{B6C876EA-E570-03B3-7093-89FADF8D72F9}"/>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091F36"/>
                </a:gs>
                <a:gs pos="75000">
                  <a:srgbClr val="0B233E"/>
                </a:gs>
                <a:gs pos="25000">
                  <a:srgbClr val="061727"/>
                </a:gs>
                <a:gs pos="100000">
                  <a:srgbClr val="0B233E"/>
                </a:gs>
                <a:gs pos="0">
                  <a:srgbClr val="061727"/>
                </a:gs>
              </a:gsLst>
              <a:lin ang="0" scaled="0"/>
            </a:gradFill>
            <a:ln w="6322" cap="flat">
              <a:noFill/>
              <a:prstDash val="solid"/>
              <a:miter/>
            </a:ln>
          </p:spPr>
          <p:txBody>
            <a:bodyPr rtlCol="0" anchor="ctr"/>
            <a:lstStyle/>
            <a:p>
              <a:endParaRPr lang="sv-SE" dirty="0"/>
            </a:p>
          </p:txBody>
        </p:sp>
      </p:grpSp>
      <p:pic>
        <p:nvPicPr>
          <p:cNvPr id="13" name="Bildobjekt 7">
            <a:extLst>
              <a:ext uri="{FF2B5EF4-FFF2-40B4-BE49-F238E27FC236}">
                <a16:creationId xmlns:a16="http://schemas.microsoft.com/office/drawing/2014/main" id="{1FE72896-F74F-345F-E717-F5E61E916BB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9832" y="509181"/>
            <a:ext cx="1492738" cy="522000"/>
          </a:xfrm>
          <a:prstGeom prst="rect">
            <a:avLst/>
          </a:prstGeom>
        </p:spPr>
      </p:pic>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0" y="2488818"/>
            <a:ext cx="10121361" cy="1116000"/>
          </a:xfrm>
        </p:spPr>
        <p:txBody>
          <a:bodyPr lIns="0" tIns="0" rIns="0" bIns="0" anchor="b"/>
          <a:lstStyle>
            <a:lvl1pPr algn="l">
              <a:lnSpc>
                <a:spcPct val="84000"/>
              </a:lnSpc>
              <a:defRPr sz="4000">
                <a:solidFill>
                  <a:schemeClr val="tx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4400" y="3734339"/>
            <a:ext cx="10115550"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7" y="5806165"/>
            <a:ext cx="1009915" cy="198031"/>
          </a:xfrm>
        </p:spPr>
        <p:txBody>
          <a:bodyPr/>
          <a:lstStyle>
            <a:lvl1pPr>
              <a:defRPr sz="900">
                <a:solidFill>
                  <a:srgbClr val="FF832C"/>
                </a:solidFill>
              </a:defRPr>
            </a:lvl1pPr>
          </a:lstStyle>
          <a:p>
            <a:fld id="{9B91E401-DE41-47F5-A1C9-13CF7B84A487}" type="datetime3">
              <a:rPr lang="sv-SE" smtClean="0"/>
              <a:t>26-06-04</a:t>
            </a:fld>
            <a:endParaRPr lang="sv-SE" dirty="0"/>
          </a:p>
        </p:txBody>
      </p:sp>
      <p:sp>
        <p:nvSpPr>
          <p:cNvPr id="7" name="Platshållare för text 10">
            <a:extLst>
              <a:ext uri="{FF2B5EF4-FFF2-40B4-BE49-F238E27FC236}">
                <a16:creationId xmlns:a16="http://schemas.microsoft.com/office/drawing/2014/main" id="{9216FF9C-1E91-7DA1-203E-576AE64DE454}"/>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90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2" name="Platshållare för text 10">
            <a:extLst>
              <a:ext uri="{FF2B5EF4-FFF2-40B4-BE49-F238E27FC236}">
                <a16:creationId xmlns:a16="http://schemas.microsoft.com/office/drawing/2014/main" id="{7AB6B96B-BAA2-0F16-5A35-078C6799F543}"/>
              </a:ext>
            </a:extLst>
          </p:cNvPr>
          <p:cNvSpPr>
            <a:spLocks noGrp="1"/>
          </p:cNvSpPr>
          <p:nvPr>
            <p:ph type="body" sz="quarter" idx="14" hasCustomPrompt="1"/>
          </p:nvPr>
        </p:nvSpPr>
        <p:spPr>
          <a:xfrm>
            <a:off x="552446" y="6237338"/>
            <a:ext cx="3473451" cy="142875"/>
          </a:xfrm>
        </p:spPr>
        <p:txBody>
          <a:bodyPr lIns="0" rIns="0" bIns="0" anchor="ctr"/>
          <a:lstStyle>
            <a:lvl1pPr marL="0" indent="0">
              <a:buNone/>
              <a:defRPr sz="90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9" name="Platshållare för text 8">
            <a:extLst>
              <a:ext uri="{FF2B5EF4-FFF2-40B4-BE49-F238E27FC236}">
                <a16:creationId xmlns:a16="http://schemas.microsoft.com/office/drawing/2014/main" id="{304E2EC9-18D1-1FE7-2C6E-D87BA5E84ECA}"/>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5" name="Platshållare för sidfot 4">
            <a:extLst>
              <a:ext uri="{FF2B5EF4-FFF2-40B4-BE49-F238E27FC236}">
                <a16:creationId xmlns:a16="http://schemas.microsoft.com/office/drawing/2014/main" id="{1A416973-C155-F962-8AF3-CE31F29C633B}"/>
              </a:ext>
              <a:ext uri="{C183D7F6-B498-43B3-948B-1728B52AA6E4}">
                <adec:decorative xmlns:adec="http://schemas.microsoft.com/office/drawing/2017/decorative" val="1"/>
              </a:ext>
            </a:extLst>
          </p:cNvPr>
          <p:cNvSpPr>
            <a:spLocks noGrp="1"/>
          </p:cNvSpPr>
          <p:nvPr>
            <p:ph type="ftr" sz="quarter" idx="11"/>
          </p:nvPr>
        </p:nvSpPr>
        <p:spPr>
          <a:xfrm>
            <a:off x="819574" y="7049830"/>
            <a:ext cx="3473452" cy="142875"/>
          </a:xfrm>
        </p:spPr>
        <p:txBody>
          <a:bodyPr/>
          <a:lstStyle>
            <a:lvl1pPr algn="l">
              <a:defRPr sz="900">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327731351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Avsnittsrubrik foto med mörk text">
    <p:bg>
      <p:bgPr>
        <a:solidFill>
          <a:schemeClr val="tx1"/>
        </a:solidFill>
        <a:effectLst/>
      </p:bgPr>
    </p:bg>
    <p:spTree>
      <p:nvGrpSpPr>
        <p:cNvPr id="1" name=""/>
        <p:cNvGrpSpPr/>
        <p:nvPr/>
      </p:nvGrpSpPr>
      <p:grpSpPr>
        <a:xfrm>
          <a:off x="0" y="0"/>
          <a:ext cx="0" cy="0"/>
          <a:chOff x="0" y="0"/>
          <a:chExt cx="0" cy="0"/>
        </a:xfrm>
      </p:grpSpPr>
      <p:sp>
        <p:nvSpPr>
          <p:cNvPr id="8" name="Platshållare för bild 7" descr="Alternativtext som beskriver bilden eller kryssa i &quot;Markera som dekorativ&quot;">
            <a:extLst>
              <a:ext uri="{FF2B5EF4-FFF2-40B4-BE49-F238E27FC236}">
                <a16:creationId xmlns:a16="http://schemas.microsoft.com/office/drawing/2014/main" id="{5FB7BDB1-F346-5219-10C7-81AE76EDE2F8}"/>
              </a:ext>
            </a:extLst>
          </p:cNvPr>
          <p:cNvSpPr>
            <a:spLocks noGrp="1"/>
          </p:cNvSpPr>
          <p:nvPr>
            <p:ph type="pic" sz="quarter" idx="13"/>
          </p:nvPr>
        </p:nvSpPr>
        <p:spPr>
          <a:xfrm>
            <a:off x="0" y="0"/>
            <a:ext cx="12192000" cy="6858000"/>
          </a:xfrm>
        </p:spPr>
        <p:txBody>
          <a:bodyPr tIns="288000"/>
          <a:lstStyle>
            <a:lvl1pPr marL="0" indent="0" algn="ctr">
              <a:buNone/>
              <a:defRPr sz="1800">
                <a:solidFill>
                  <a:schemeClr val="bg1"/>
                </a:solidFill>
              </a:defRPr>
            </a:lvl1pPr>
          </a:lstStyle>
          <a:p>
            <a:r>
              <a:rPr lang="sv-SE" dirty="0"/>
              <a:t>Klicka på ikonen för att lägga till en bild</a:t>
            </a:r>
          </a:p>
        </p:txBody>
      </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solidFill>
                  <a:srgbClr val="061727"/>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A4ADFB43-10AC-48A6-82F7-C8745946142F}" type="datetime1">
              <a:rPr lang="sv-SE" smtClean="0"/>
              <a:t>2026-06-04</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11" name="Platshållare för text 10">
            <a:extLst>
              <a:ext uri="{FF2B5EF4-FFF2-40B4-BE49-F238E27FC236}">
                <a16:creationId xmlns:a16="http://schemas.microsoft.com/office/drawing/2014/main" id="{71A701F0-7639-34C5-A4CF-18B6BE07AE98}"/>
              </a:ext>
              <a:ext uri="{C183D7F6-B498-43B3-948B-1728B52AA6E4}">
                <adec:decorative xmlns:adec="http://schemas.microsoft.com/office/drawing/2017/decorative" val="1"/>
              </a:ext>
            </a:extLst>
          </p:cNvPr>
          <p:cNvSpPr>
            <a:spLocks noGrp="1"/>
          </p:cNvSpPr>
          <p:nvPr>
            <p:ph type="body" sz="quarter" idx="14" hasCustomPrompt="1"/>
          </p:nvPr>
        </p:nvSpPr>
        <p:spPr>
          <a:xfrm>
            <a:off x="10443858" y="6047117"/>
            <a:ext cx="1328021" cy="464400"/>
          </a:xfrm>
          <a:blipFill>
            <a:blip r:embed="rId2">
              <a:extLst>
                <a:ext uri="{96DAC541-7B7A-43D3-8B79-37D633B846F1}">
                  <asvg:svgBlip xmlns:asvg="http://schemas.microsoft.com/office/drawing/2016/SVG/main" r:embed="rId3"/>
                </a:ext>
              </a:extLst>
            </a:blip>
            <a:stretch>
              <a:fillRect/>
            </a:stretch>
          </a:blipFill>
          <a:ln>
            <a:solidFill>
              <a:srgbClr val="061727">
                <a:alpha val="0"/>
              </a:srgbClr>
            </a:solidFill>
          </a:ln>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4032732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Ingress">
    <p:bg>
      <p:bgPr>
        <a:solidFill>
          <a:srgbClr val="061727"/>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083EB5FD-A456-68E2-7D5D-89A241D5D3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rot="10800000" flipH="1">
            <a:off x="-4138" y="0"/>
            <a:ext cx="12196138" cy="6860328"/>
          </a:xfrm>
          <a:prstGeom prst="rect">
            <a:avLst/>
          </a:prstGeom>
        </p:spPr>
      </p:pic>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2129509" y="1552639"/>
            <a:ext cx="7932982" cy="3363028"/>
          </a:xfrm>
        </p:spPr>
        <p:txBody>
          <a:bodyPr anchor="ctr"/>
          <a:lstStyle>
            <a:lvl1pPr>
              <a:lnSpc>
                <a:spcPct val="84000"/>
              </a:lnSpc>
              <a:defRPr sz="3200" b="0">
                <a:solidFill>
                  <a:schemeClr val="tx1"/>
                </a:solidFill>
              </a:defRPr>
            </a:lvl1pPr>
          </a:lstStyle>
          <a:p>
            <a:r>
              <a:rPr lang="sv-SE" dirty="0"/>
              <a:t>Klicka här för att ändra mall för rubrikformat</a:t>
            </a:r>
          </a:p>
        </p:txBody>
      </p:sp>
      <p:pic>
        <p:nvPicPr>
          <p:cNvPr id="9" name="Bildobjekt 7">
            <a:extLst>
              <a:ext uri="{FF2B5EF4-FFF2-40B4-BE49-F238E27FC236}">
                <a16:creationId xmlns:a16="http://schemas.microsoft.com/office/drawing/2014/main" id="{B5B09293-4A04-D315-6EB8-87A6804D15A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43858" y="6047117"/>
            <a:ext cx="1328021" cy="464400"/>
          </a:xfrm>
          <a:prstGeom prst="rect">
            <a:avLst/>
          </a:prstGeom>
        </p:spPr>
      </p:pic>
      <p:sp>
        <p:nvSpPr>
          <p:cNvPr id="3" name="Platshållare för datum 2">
            <a:extLst>
              <a:ext uri="{FF2B5EF4-FFF2-40B4-BE49-F238E27FC236}">
                <a16:creationId xmlns:a16="http://schemas.microsoft.com/office/drawing/2014/main" id="{D5967566-D4E8-35A6-964F-0C46C8EDAB44}"/>
              </a:ext>
              <a:ext uri="{C183D7F6-B498-43B3-948B-1728B52AA6E4}">
                <adec:decorative xmlns:adec="http://schemas.microsoft.com/office/drawing/2017/decorative" val="1"/>
              </a:ext>
            </a:extLst>
          </p:cNvPr>
          <p:cNvSpPr>
            <a:spLocks noGrp="1"/>
          </p:cNvSpPr>
          <p:nvPr>
            <p:ph type="dt" sz="half" idx="10"/>
          </p:nvPr>
        </p:nvSpPr>
        <p:spPr>
          <a:xfrm>
            <a:off x="1" y="7049829"/>
            <a:ext cx="752961" cy="142875"/>
          </a:xfrm>
        </p:spPr>
        <p:txBody>
          <a:bodyPr/>
          <a:lstStyle>
            <a:lvl1pPr>
              <a:defRPr>
                <a:solidFill>
                  <a:srgbClr val="F0F0F0"/>
                </a:solidFill>
              </a:defRPr>
            </a:lvl1pPr>
          </a:lstStyle>
          <a:p>
            <a:fld id="{6C670065-6AA5-4BEF-A4DE-42E35E790D50}" type="datetime1">
              <a:rPr lang="sv-SE" smtClean="0"/>
              <a:t>2026-06-04</a:t>
            </a:fld>
            <a:endParaRPr lang="sv-SE" dirty="0"/>
          </a:p>
        </p:txBody>
      </p:sp>
      <p:sp>
        <p:nvSpPr>
          <p:cNvPr id="7" name="Platshållare för sidfot 6">
            <a:extLst>
              <a:ext uri="{FF2B5EF4-FFF2-40B4-BE49-F238E27FC236}">
                <a16:creationId xmlns:a16="http://schemas.microsoft.com/office/drawing/2014/main" id="{BF3430F1-2CC2-CB28-0926-B5210A462DB6}"/>
              </a:ext>
              <a:ext uri="{C183D7F6-B498-43B3-948B-1728B52AA6E4}">
                <adec:decorative xmlns:adec="http://schemas.microsoft.com/office/drawing/2017/decorative" val="1"/>
              </a:ext>
            </a:extLst>
          </p:cNvPr>
          <p:cNvSpPr>
            <a:spLocks noGrp="1"/>
          </p:cNvSpPr>
          <p:nvPr>
            <p:ph type="ftr" sz="quarter" idx="11"/>
          </p:nvPr>
        </p:nvSpPr>
        <p:spPr>
          <a:xfrm>
            <a:off x="819575" y="7049830"/>
            <a:ext cx="3473452" cy="142875"/>
          </a:xfrm>
        </p:spPr>
        <p:txBody>
          <a:bodyPr/>
          <a:lstStyle>
            <a:lvl1pPr>
              <a:defRPr>
                <a:solidFill>
                  <a:srgbClr val="F0F0F0"/>
                </a:solidFill>
              </a:defRPr>
            </a:lvl1pPr>
          </a:lstStyle>
          <a:p>
            <a:r>
              <a:rPr lang="sv-SE" dirty="0"/>
              <a:t>Sidfot</a:t>
            </a:r>
          </a:p>
        </p:txBody>
      </p:sp>
      <p:sp>
        <p:nvSpPr>
          <p:cNvPr id="8" name="Platshållare för bildnummer 7">
            <a:extLst>
              <a:ext uri="{FF2B5EF4-FFF2-40B4-BE49-F238E27FC236}">
                <a16:creationId xmlns:a16="http://schemas.microsoft.com/office/drawing/2014/main" id="{A600AD73-0E36-F193-DCC0-921D5E5F7885}"/>
              </a:ext>
            </a:extLst>
          </p:cNvPr>
          <p:cNvSpPr>
            <a:spLocks noGrp="1"/>
          </p:cNvSpPr>
          <p:nvPr>
            <p:ph type="sldNum" sz="quarter" idx="12"/>
          </p:nvPr>
        </p:nvSpPr>
        <p:spPr/>
        <p:txBody>
          <a:bodyPr/>
          <a:lstStyle>
            <a:lvl1pPr>
              <a:defRPr>
                <a:solidFill>
                  <a:srgbClr val="FF832C"/>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105500143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ngress 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2129509" y="1552639"/>
            <a:ext cx="7932982" cy="3363028"/>
          </a:xfrm>
        </p:spPr>
        <p:txBody>
          <a:bodyPr anchor="ctr"/>
          <a:lstStyle>
            <a:lvl1pPr>
              <a:lnSpc>
                <a:spcPct val="84000"/>
              </a:lnSpc>
              <a:defRPr sz="3200" b="0"/>
            </a:lvl1pPr>
          </a:lstStyle>
          <a:p>
            <a:r>
              <a:rPr lang="sv-SE" dirty="0"/>
              <a:t>Klicka här för att ändra mall för rubrikformat</a:t>
            </a:r>
          </a:p>
        </p:txBody>
      </p:sp>
      <p:sp>
        <p:nvSpPr>
          <p:cNvPr id="7" name="Platshållare för datum 6">
            <a:extLst>
              <a:ext uri="{FF2B5EF4-FFF2-40B4-BE49-F238E27FC236}">
                <a16:creationId xmlns:a16="http://schemas.microsoft.com/office/drawing/2014/main" id="{2E6BECCA-6200-31CD-7D21-98E8E4760D08}"/>
              </a:ext>
              <a:ext uri="{C183D7F6-B498-43B3-948B-1728B52AA6E4}">
                <adec:decorative xmlns:adec="http://schemas.microsoft.com/office/drawing/2017/decorative" val="1"/>
              </a:ext>
            </a:extLst>
          </p:cNvPr>
          <p:cNvSpPr>
            <a:spLocks noGrp="1"/>
          </p:cNvSpPr>
          <p:nvPr>
            <p:ph type="dt" sz="half" idx="10"/>
          </p:nvPr>
        </p:nvSpPr>
        <p:spPr>
          <a:xfrm>
            <a:off x="0" y="7049829"/>
            <a:ext cx="752961" cy="142875"/>
          </a:xfrm>
        </p:spPr>
        <p:txBody>
          <a:bodyPr/>
          <a:lstStyle>
            <a:lvl1pPr>
              <a:defRPr>
                <a:solidFill>
                  <a:srgbClr val="F0F0F0"/>
                </a:solidFill>
              </a:defRPr>
            </a:lvl1pPr>
          </a:lstStyle>
          <a:p>
            <a:fld id="{B47C4F0A-7561-4AFF-978E-84E44E491C19}" type="datetime1">
              <a:rPr lang="sv-SE" smtClean="0"/>
              <a:t>2026-06-04</a:t>
            </a:fld>
            <a:endParaRPr lang="sv-SE" dirty="0"/>
          </a:p>
        </p:txBody>
      </p:sp>
      <p:sp>
        <p:nvSpPr>
          <p:cNvPr id="8" name="Platshållare för sidfot 7">
            <a:extLst>
              <a:ext uri="{FF2B5EF4-FFF2-40B4-BE49-F238E27FC236}">
                <a16:creationId xmlns:a16="http://schemas.microsoft.com/office/drawing/2014/main" id="{75C18AFE-567E-81A6-80A0-61F39F09A011}"/>
              </a:ext>
              <a:ext uri="{C183D7F6-B498-43B3-948B-1728B52AA6E4}">
                <adec:decorative xmlns:adec="http://schemas.microsoft.com/office/drawing/2017/decorative" val="1"/>
              </a:ext>
            </a:extLst>
          </p:cNvPr>
          <p:cNvSpPr>
            <a:spLocks noGrp="1"/>
          </p:cNvSpPr>
          <p:nvPr>
            <p:ph type="ftr" sz="quarter" idx="11"/>
          </p:nvPr>
        </p:nvSpPr>
        <p:spPr>
          <a:xfrm>
            <a:off x="819575" y="7049830"/>
            <a:ext cx="3473452" cy="142875"/>
          </a:xfrm>
        </p:spPr>
        <p:txBody>
          <a:bodyPr/>
          <a:lstStyle>
            <a:lvl1pPr>
              <a:defRPr>
                <a:solidFill>
                  <a:srgbClr val="F0F0F0"/>
                </a:solidFill>
              </a:defRPr>
            </a:lvl1pPr>
          </a:lstStyle>
          <a:p>
            <a:r>
              <a:rPr lang="sv-SE" dirty="0"/>
              <a:t>Sidfot</a:t>
            </a:r>
          </a:p>
        </p:txBody>
      </p:sp>
      <p:sp>
        <p:nvSpPr>
          <p:cNvPr id="9" name="Platshållare för bildnummer 8">
            <a:extLst>
              <a:ext uri="{FF2B5EF4-FFF2-40B4-BE49-F238E27FC236}">
                <a16:creationId xmlns:a16="http://schemas.microsoft.com/office/drawing/2014/main" id="{0E4E1945-CF06-000D-C245-F4D4CB342B28}"/>
              </a:ext>
            </a:extLst>
          </p:cNvPr>
          <p:cNvSpPr>
            <a:spLocks noGrp="1"/>
          </p:cNvSpPr>
          <p:nvPr>
            <p:ph type="sldNum" sz="quarter" idx="12"/>
          </p:nvPr>
        </p:nvSpPr>
        <p:spPr/>
        <p:txBody>
          <a:bodyPr/>
          <a:lstStyle>
            <a:lvl1pPr>
              <a:defRPr>
                <a:solidFill>
                  <a:srgbClr val="CC4E13"/>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234800456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14" name="Rubrik 13">
            <a:extLst>
              <a:ext uri="{FF2B5EF4-FFF2-40B4-BE49-F238E27FC236}">
                <a16:creationId xmlns:a16="http://schemas.microsoft.com/office/drawing/2014/main" id="{46AB4229-6FEF-264A-5F66-A12E0991D16B}"/>
              </a:ext>
            </a:extLst>
          </p:cNvPr>
          <p:cNvSpPr>
            <a:spLocks noGrp="1"/>
          </p:cNvSpPr>
          <p:nvPr>
            <p:ph type="title"/>
          </p:nvPr>
        </p:nvSpPr>
        <p:spPr/>
        <p:txBody>
          <a:body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65BFA89A-2A0C-68F9-4BD8-FE54E245CB25}"/>
              </a:ext>
            </a:extLst>
          </p:cNvPr>
          <p:cNvSpPr>
            <a:spLocks noGrp="1"/>
          </p:cNvSpPr>
          <p:nvPr>
            <p:ph sz="half" idx="1"/>
          </p:nvPr>
        </p:nvSpPr>
        <p:spPr>
          <a:xfrm>
            <a:off x="1393201" y="1641231"/>
            <a:ext cx="4542258" cy="422616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7E3BC10B-6DBF-5CC2-2C75-E1A4D8B92974}"/>
              </a:ext>
            </a:extLst>
          </p:cNvPr>
          <p:cNvSpPr>
            <a:spLocks noGrp="1"/>
          </p:cNvSpPr>
          <p:nvPr>
            <p:ph sz="half" idx="2"/>
          </p:nvPr>
        </p:nvSpPr>
        <p:spPr>
          <a:xfrm>
            <a:off x="6274946" y="1641230"/>
            <a:ext cx="4543200" cy="422616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nummer 8">
            <a:extLst>
              <a:ext uri="{FF2B5EF4-FFF2-40B4-BE49-F238E27FC236}">
                <a16:creationId xmlns:a16="http://schemas.microsoft.com/office/drawing/2014/main" id="{3E5BF03A-795D-8FBE-5111-85459A0870CE}"/>
              </a:ext>
            </a:extLst>
          </p:cNvPr>
          <p:cNvSpPr>
            <a:spLocks noGrp="1"/>
          </p:cNvSpPr>
          <p:nvPr>
            <p:ph type="sldNum" sz="quarter" idx="12"/>
          </p:nvPr>
        </p:nvSpPr>
        <p:spPr/>
        <p:txBody>
          <a:bodyPr/>
          <a:lstStyle/>
          <a:p>
            <a:fld id="{F6C05EEB-4522-434C-B777-08D6E2D6AD2E}" type="slidenum">
              <a:rPr lang="sv-SE" smtClean="0"/>
              <a:pPr/>
              <a:t>‹#›</a:t>
            </a:fld>
            <a:endParaRPr lang="sv-SE" dirty="0"/>
          </a:p>
        </p:txBody>
      </p:sp>
      <p:sp>
        <p:nvSpPr>
          <p:cNvPr id="2" name="Platshållare för datum 1">
            <a:extLst>
              <a:ext uri="{FF2B5EF4-FFF2-40B4-BE49-F238E27FC236}">
                <a16:creationId xmlns:a16="http://schemas.microsoft.com/office/drawing/2014/main" id="{2EF18C69-D70F-EDF3-8EB8-82DC83CCCB61}"/>
              </a:ext>
            </a:extLst>
          </p:cNvPr>
          <p:cNvSpPr>
            <a:spLocks noGrp="1"/>
          </p:cNvSpPr>
          <p:nvPr>
            <p:ph type="dt" sz="half" idx="10"/>
          </p:nvPr>
        </p:nvSpPr>
        <p:spPr/>
        <p:txBody>
          <a:bodyPr/>
          <a:lstStyle/>
          <a:p>
            <a:fld id="{A39BCD9F-2D11-4A74-9C5D-6389E3C8CF37}" type="datetime1">
              <a:rPr lang="sv-SE" smtClean="0"/>
              <a:t>2026-06-04</a:t>
            </a:fld>
            <a:endParaRPr lang="sv-SE" dirty="0"/>
          </a:p>
        </p:txBody>
      </p:sp>
      <p:sp>
        <p:nvSpPr>
          <p:cNvPr id="8" name="Platshållare för sidfot 7">
            <a:extLst>
              <a:ext uri="{FF2B5EF4-FFF2-40B4-BE49-F238E27FC236}">
                <a16:creationId xmlns:a16="http://schemas.microsoft.com/office/drawing/2014/main" id="{3D4387AE-E4CD-7F19-0698-62400B05D70A}"/>
              </a:ext>
            </a:extLst>
          </p:cNvPr>
          <p:cNvSpPr>
            <a:spLocks noGrp="1"/>
          </p:cNvSpPr>
          <p:nvPr>
            <p:ph type="ftr" sz="quarter" idx="11"/>
          </p:nvPr>
        </p:nvSpPr>
        <p:spPr/>
        <p:txBody>
          <a:bodyPr/>
          <a:lstStyle/>
          <a:p>
            <a:r>
              <a:rPr lang="sv-SE" dirty="0"/>
              <a:t>Sidfot</a:t>
            </a:r>
          </a:p>
        </p:txBody>
      </p:sp>
    </p:spTree>
    <p:extLst>
      <p:ext uri="{BB962C8B-B14F-4D97-AF65-F5344CB8AC3E}">
        <p14:creationId xmlns:p14="http://schemas.microsoft.com/office/powerpoint/2010/main" val="519866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DD354708-470A-BCA2-C582-062F2F65642E}"/>
              </a:ext>
            </a:extLst>
          </p:cNvPr>
          <p:cNvSpPr>
            <a:spLocks noGrp="1"/>
          </p:cNvSpPr>
          <p:nvPr>
            <p:ph type="title"/>
          </p:nvPr>
        </p:nvSpPr>
        <p:spPr/>
        <p:txBody>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5AEE2E4-E0CB-8FB7-C05B-1617E7FBE0ED}"/>
              </a:ext>
            </a:extLst>
          </p:cNvPr>
          <p:cNvSpPr>
            <a:spLocks noGrp="1"/>
          </p:cNvSpPr>
          <p:nvPr>
            <p:ph type="body" idx="1"/>
          </p:nvPr>
        </p:nvSpPr>
        <p:spPr>
          <a:xfrm>
            <a:off x="1393201" y="1641230"/>
            <a:ext cx="4542258" cy="615532"/>
          </a:xfrm>
        </p:spPr>
        <p:txBody>
          <a:bodyPr lIns="0" rIns="0" bIns="0"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EAF71B8F-35F9-EE72-B38B-49B584EF3DB5}"/>
              </a:ext>
            </a:extLst>
          </p:cNvPr>
          <p:cNvSpPr>
            <a:spLocks noGrp="1"/>
          </p:cNvSpPr>
          <p:nvPr>
            <p:ph sz="half" idx="2"/>
          </p:nvPr>
        </p:nvSpPr>
        <p:spPr>
          <a:xfrm>
            <a:off x="1393201" y="2375632"/>
            <a:ext cx="4542258" cy="3458398"/>
          </a:xfrm>
        </p:spPr>
        <p:txBody>
          <a:bodyPr lIns="0" rIns="0" bIns="0"/>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a:extLst>
              <a:ext uri="{FF2B5EF4-FFF2-40B4-BE49-F238E27FC236}">
                <a16:creationId xmlns:a16="http://schemas.microsoft.com/office/drawing/2014/main" id="{E4854401-1DC8-4894-53D6-48EDF4B1BAD4}"/>
              </a:ext>
            </a:extLst>
          </p:cNvPr>
          <p:cNvSpPr>
            <a:spLocks noGrp="1"/>
          </p:cNvSpPr>
          <p:nvPr>
            <p:ph type="body" sz="quarter" idx="3"/>
          </p:nvPr>
        </p:nvSpPr>
        <p:spPr>
          <a:xfrm>
            <a:off x="6275888" y="1641232"/>
            <a:ext cx="4542258" cy="61553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a:extLst>
              <a:ext uri="{FF2B5EF4-FFF2-40B4-BE49-F238E27FC236}">
                <a16:creationId xmlns:a16="http://schemas.microsoft.com/office/drawing/2014/main" id="{7D5C32DE-332E-08A6-8FE6-8A971EE166AA}"/>
              </a:ext>
            </a:extLst>
          </p:cNvPr>
          <p:cNvSpPr>
            <a:spLocks noGrp="1"/>
          </p:cNvSpPr>
          <p:nvPr>
            <p:ph sz="quarter" idx="4"/>
          </p:nvPr>
        </p:nvSpPr>
        <p:spPr>
          <a:xfrm>
            <a:off x="6275888" y="2375632"/>
            <a:ext cx="4542258" cy="3455512"/>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bildnummer 10">
            <a:extLst>
              <a:ext uri="{FF2B5EF4-FFF2-40B4-BE49-F238E27FC236}">
                <a16:creationId xmlns:a16="http://schemas.microsoft.com/office/drawing/2014/main" id="{9A1D26B9-A9C3-27B1-BC5A-1B829CE3E629}"/>
              </a:ext>
            </a:extLst>
          </p:cNvPr>
          <p:cNvSpPr>
            <a:spLocks noGrp="1"/>
          </p:cNvSpPr>
          <p:nvPr>
            <p:ph type="sldNum" sz="quarter" idx="12"/>
          </p:nvPr>
        </p:nvSpPr>
        <p:spPr/>
        <p:txBody>
          <a:bodyPr/>
          <a:lstStyle/>
          <a:p>
            <a:fld id="{F6C05EEB-4522-434C-B777-08D6E2D6AD2E}" type="slidenum">
              <a:rPr lang="sv-SE" smtClean="0"/>
              <a:pPr/>
              <a:t>‹#›</a:t>
            </a:fld>
            <a:endParaRPr lang="sv-SE" dirty="0"/>
          </a:p>
        </p:txBody>
      </p:sp>
      <p:sp>
        <p:nvSpPr>
          <p:cNvPr id="2" name="Platshållare för datum 1">
            <a:extLst>
              <a:ext uri="{FF2B5EF4-FFF2-40B4-BE49-F238E27FC236}">
                <a16:creationId xmlns:a16="http://schemas.microsoft.com/office/drawing/2014/main" id="{650CECA7-2596-B5B5-1314-C881F3677888}"/>
              </a:ext>
            </a:extLst>
          </p:cNvPr>
          <p:cNvSpPr>
            <a:spLocks noGrp="1"/>
          </p:cNvSpPr>
          <p:nvPr>
            <p:ph type="dt" sz="half" idx="10"/>
          </p:nvPr>
        </p:nvSpPr>
        <p:spPr/>
        <p:txBody>
          <a:bodyPr/>
          <a:lstStyle/>
          <a:p>
            <a:fld id="{6B7FDAE9-F614-49BC-A47C-95AA38AADB97}" type="datetime1">
              <a:rPr lang="sv-SE" smtClean="0"/>
              <a:t>2026-06-04</a:t>
            </a:fld>
            <a:endParaRPr lang="sv-SE" dirty="0"/>
          </a:p>
        </p:txBody>
      </p:sp>
      <p:sp>
        <p:nvSpPr>
          <p:cNvPr id="10" name="Platshållare för sidfot 9">
            <a:extLst>
              <a:ext uri="{FF2B5EF4-FFF2-40B4-BE49-F238E27FC236}">
                <a16:creationId xmlns:a16="http://schemas.microsoft.com/office/drawing/2014/main" id="{F16ECCE8-0EC0-DC5D-5F6C-B3458D47E963}"/>
              </a:ext>
            </a:extLst>
          </p:cNvPr>
          <p:cNvSpPr>
            <a:spLocks noGrp="1"/>
          </p:cNvSpPr>
          <p:nvPr>
            <p:ph type="ftr" sz="quarter" idx="11"/>
          </p:nvPr>
        </p:nvSpPr>
        <p:spPr/>
        <p:txBody>
          <a:bodyPr/>
          <a:lstStyle/>
          <a:p>
            <a:r>
              <a:rPr lang="sv-SE" dirty="0"/>
              <a:t>Sidfot</a:t>
            </a:r>
          </a:p>
        </p:txBody>
      </p:sp>
    </p:spTree>
    <p:extLst>
      <p:ext uri="{BB962C8B-B14F-4D97-AF65-F5344CB8AC3E}">
        <p14:creationId xmlns:p14="http://schemas.microsoft.com/office/powerpoint/2010/main" val="946427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ast rubrik">
    <p:bg>
      <p:bgRef idx="1001">
        <a:schemeClr val="bg1"/>
      </p:bgRef>
    </p:bg>
    <p:spTree>
      <p:nvGrpSpPr>
        <p:cNvPr id="1" name=""/>
        <p:cNvGrpSpPr/>
        <p:nvPr/>
      </p:nvGrpSpPr>
      <p:grpSpPr>
        <a:xfrm>
          <a:off x="0" y="0"/>
          <a:ext cx="0" cy="0"/>
          <a:chOff x="0" y="0"/>
          <a:chExt cx="0" cy="0"/>
        </a:xfrm>
      </p:grpSpPr>
      <p:pic>
        <p:nvPicPr>
          <p:cNvPr id="2" name="Bildobjekt 1" descr="En bild som visar blå, skärmbild, Electric blue&#10;&#10;AI-genererat innehåll kan vara felaktigt.">
            <a:extLst>
              <a:ext uri="{FF2B5EF4-FFF2-40B4-BE49-F238E27FC236}">
                <a16:creationId xmlns:a16="http://schemas.microsoft.com/office/drawing/2014/main" id="{25D8086F-0084-6B5B-B47D-6DE79032FA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latshållare för datum 13">
            <a:extLst>
              <a:ext uri="{FF2B5EF4-FFF2-40B4-BE49-F238E27FC236}">
                <a16:creationId xmlns:a16="http://schemas.microsoft.com/office/drawing/2014/main" id="{E62F0D98-8205-2F53-5DBE-08FCA5327C25}"/>
              </a:ext>
            </a:extLst>
          </p:cNvPr>
          <p:cNvSpPr>
            <a:spLocks noGrp="1"/>
          </p:cNvSpPr>
          <p:nvPr>
            <p:ph type="dt" sz="half" idx="16"/>
          </p:nvPr>
        </p:nvSpPr>
        <p:spPr/>
        <p:txBody>
          <a:bodyPr/>
          <a:lstStyle>
            <a:lvl1pPr>
              <a:defRPr>
                <a:solidFill>
                  <a:srgbClr val="FF832C"/>
                </a:solidFill>
              </a:defRPr>
            </a:lvl1pPr>
          </a:lstStyle>
          <a:p>
            <a:fld id="{8A14F9B3-7488-4C7E-8E46-A14DBCD098DB}" type="datetime1">
              <a:rPr lang="sv-SE" smtClean="0"/>
              <a:pPr/>
              <a:t>2026-06-04</a:t>
            </a:fld>
            <a:endParaRPr lang="sv-SE" dirty="0"/>
          </a:p>
        </p:txBody>
      </p:sp>
      <p:sp>
        <p:nvSpPr>
          <p:cNvPr id="19" name="Platshållare för sidfot 18">
            <a:extLst>
              <a:ext uri="{FF2B5EF4-FFF2-40B4-BE49-F238E27FC236}">
                <a16:creationId xmlns:a16="http://schemas.microsoft.com/office/drawing/2014/main" id="{CDAFCD90-7B5C-DE90-6184-23806AE33B34}"/>
              </a:ext>
            </a:extLst>
          </p:cNvPr>
          <p:cNvSpPr>
            <a:spLocks noGrp="1"/>
          </p:cNvSpPr>
          <p:nvPr>
            <p:ph type="ftr" sz="quarter" idx="17"/>
          </p:nvPr>
        </p:nvSpPr>
        <p:spPr/>
        <p:txBody>
          <a:bodyPr/>
          <a:lstStyle>
            <a:lvl1pPr>
              <a:defRPr>
                <a:solidFill>
                  <a:srgbClr val="FF832C"/>
                </a:solidFill>
              </a:defRPr>
            </a:lvl1pPr>
          </a:lstStyle>
          <a:p>
            <a:r>
              <a:rPr lang="sv-SE" dirty="0"/>
              <a:t>Sidfot</a:t>
            </a:r>
          </a:p>
        </p:txBody>
      </p:sp>
      <p:sp>
        <p:nvSpPr>
          <p:cNvPr id="20" name="Platshållare för bildnummer 19">
            <a:extLst>
              <a:ext uri="{FF2B5EF4-FFF2-40B4-BE49-F238E27FC236}">
                <a16:creationId xmlns:a16="http://schemas.microsoft.com/office/drawing/2014/main" id="{F74F7A85-7EB4-EE68-2618-2342C43F84FC}"/>
              </a:ext>
            </a:extLst>
          </p:cNvPr>
          <p:cNvSpPr>
            <a:spLocks noGrp="1"/>
          </p:cNvSpPr>
          <p:nvPr>
            <p:ph type="sldNum" sz="quarter" idx="18"/>
          </p:nvPr>
        </p:nvSpPr>
        <p:spPr/>
        <p:txBody>
          <a:bodyPr/>
          <a:lstStyle>
            <a:lvl1pPr>
              <a:defRPr>
                <a:solidFill>
                  <a:srgbClr val="FF832C"/>
                </a:solidFill>
              </a:defRPr>
            </a:lvl1pPr>
          </a:lstStyle>
          <a:p>
            <a:fld id="{F6C05EEB-4522-434C-B777-08D6E2D6AD2E}" type="slidenum">
              <a:rPr lang="sv-SE" smtClean="0"/>
              <a:pPr/>
              <a:t>‹#›</a:t>
            </a:fld>
            <a:endParaRPr lang="sv-SE" dirty="0"/>
          </a:p>
        </p:txBody>
      </p:sp>
      <p:sp>
        <p:nvSpPr>
          <p:cNvPr id="21" name="Rubrik 20">
            <a:extLst>
              <a:ext uri="{FF2B5EF4-FFF2-40B4-BE49-F238E27FC236}">
                <a16:creationId xmlns:a16="http://schemas.microsoft.com/office/drawing/2014/main" id="{C24B54D2-C846-92B1-B3F0-4179F0B68BA4}"/>
              </a:ext>
            </a:extLst>
          </p:cNvPr>
          <p:cNvSpPr>
            <a:spLocks noGrp="1"/>
          </p:cNvSpPr>
          <p:nvPr>
            <p:ph type="title"/>
          </p:nvPr>
        </p:nvSpPr>
        <p:spPr/>
        <p:txBody>
          <a:bodyPr/>
          <a:lstStyle>
            <a:lvl1pPr>
              <a:defRPr>
                <a:solidFill>
                  <a:schemeClr val="tx1"/>
                </a:solidFill>
              </a:defRPr>
            </a:lvl1pPr>
          </a:lstStyle>
          <a:p>
            <a:r>
              <a:rPr lang="sv-SE" dirty="0"/>
              <a:t>Klicka här för att ändra mall för rubrikformat</a:t>
            </a:r>
          </a:p>
        </p:txBody>
      </p:sp>
      <p:pic>
        <p:nvPicPr>
          <p:cNvPr id="22" name="Bildobjekt 7">
            <a:extLst>
              <a:ext uri="{FF2B5EF4-FFF2-40B4-BE49-F238E27FC236}">
                <a16:creationId xmlns:a16="http://schemas.microsoft.com/office/drawing/2014/main" id="{B600F89F-7BB9-0A1B-51DB-BE2BCC1172E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443858" y="6047117"/>
            <a:ext cx="1328021" cy="464400"/>
          </a:xfrm>
          <a:prstGeom prst="rect">
            <a:avLst/>
          </a:prstGeom>
        </p:spPr>
      </p:pic>
    </p:spTree>
    <p:extLst>
      <p:ext uri="{BB962C8B-B14F-4D97-AF65-F5344CB8AC3E}">
        <p14:creationId xmlns:p14="http://schemas.microsoft.com/office/powerpoint/2010/main" val="893746946"/>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lju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CC9151-9ACB-3005-DD31-28C60558C985}"/>
              </a:ext>
            </a:extLst>
          </p:cNvPr>
          <p:cNvSpPr>
            <a:spLocks noGrp="1"/>
          </p:cNvSpPr>
          <p:nvPr>
            <p:ph type="title"/>
          </p:nvPr>
        </p:nvSpPr>
        <p:spPr/>
        <p:txBody>
          <a:bodyPr/>
          <a:lstStyle/>
          <a:p>
            <a:r>
              <a:rPr lang="sv-SE" dirty="0"/>
              <a:t>Klicka här för att ändra mall för rubrikformat</a:t>
            </a:r>
          </a:p>
        </p:txBody>
      </p:sp>
      <p:sp>
        <p:nvSpPr>
          <p:cNvPr id="6" name="Platshållare för datum 5">
            <a:extLst>
              <a:ext uri="{FF2B5EF4-FFF2-40B4-BE49-F238E27FC236}">
                <a16:creationId xmlns:a16="http://schemas.microsoft.com/office/drawing/2014/main" id="{B1DA9291-C237-13F2-C433-166DA741B27B}"/>
              </a:ext>
            </a:extLst>
          </p:cNvPr>
          <p:cNvSpPr>
            <a:spLocks noGrp="1"/>
          </p:cNvSpPr>
          <p:nvPr>
            <p:ph type="dt" sz="half" idx="10"/>
          </p:nvPr>
        </p:nvSpPr>
        <p:spPr/>
        <p:txBody>
          <a:bodyPr/>
          <a:lstStyle/>
          <a:p>
            <a:fld id="{0B772C3C-FA6A-4452-BFC2-E17E0F02CAC2}" type="datetime1">
              <a:rPr lang="sv-SE" smtClean="0"/>
              <a:t>2026-06-04</a:t>
            </a:fld>
            <a:endParaRPr lang="sv-SE" dirty="0"/>
          </a:p>
        </p:txBody>
      </p:sp>
      <p:sp>
        <p:nvSpPr>
          <p:cNvPr id="7" name="Platshållare för sidfot 6">
            <a:extLst>
              <a:ext uri="{FF2B5EF4-FFF2-40B4-BE49-F238E27FC236}">
                <a16:creationId xmlns:a16="http://schemas.microsoft.com/office/drawing/2014/main" id="{61050746-B6E2-6FA2-038E-03335356EEB3}"/>
              </a:ext>
            </a:extLst>
          </p:cNvPr>
          <p:cNvSpPr>
            <a:spLocks noGrp="1"/>
          </p:cNvSpPr>
          <p:nvPr>
            <p:ph type="ftr" sz="quarter" idx="11"/>
          </p:nvPr>
        </p:nvSpPr>
        <p:spPr/>
        <p:txBody>
          <a:bodyPr/>
          <a:lstStyle/>
          <a:p>
            <a:r>
              <a:rPr lang="sv-SE" dirty="0"/>
              <a:t>Sidfot</a:t>
            </a:r>
          </a:p>
        </p:txBody>
      </p:sp>
      <p:sp>
        <p:nvSpPr>
          <p:cNvPr id="8" name="Platshållare för bildnummer 7">
            <a:extLst>
              <a:ext uri="{FF2B5EF4-FFF2-40B4-BE49-F238E27FC236}">
                <a16:creationId xmlns:a16="http://schemas.microsoft.com/office/drawing/2014/main" id="{A24ACC02-D9B1-B91A-CB25-10EE836B9CB8}"/>
              </a:ext>
            </a:extLst>
          </p:cNvPr>
          <p:cNvSpPr>
            <a:spLocks noGrp="1"/>
          </p:cNvSpPr>
          <p:nvPr>
            <p:ph type="sldNum" sz="quarter" idx="12"/>
          </p:nvPr>
        </p:nvSpPr>
        <p:spPr/>
        <p:txBody>
          <a:body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2027751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19F2BF20-7946-FACE-C10F-16F86CB29C39}"/>
              </a:ext>
            </a:extLst>
          </p:cNvPr>
          <p:cNvSpPr>
            <a:spLocks noGrp="1"/>
          </p:cNvSpPr>
          <p:nvPr>
            <p:ph type="dt" sz="half" idx="10"/>
          </p:nvPr>
        </p:nvSpPr>
        <p:spPr/>
        <p:txBody>
          <a:bodyPr/>
          <a:lstStyle/>
          <a:p>
            <a:fld id="{AEA1179F-FCE8-4B08-B7B6-F4D905288062}" type="datetime1">
              <a:rPr lang="sv-SE" smtClean="0"/>
              <a:t>2026-06-04</a:t>
            </a:fld>
            <a:endParaRPr lang="sv-SE" dirty="0"/>
          </a:p>
        </p:txBody>
      </p:sp>
      <p:sp>
        <p:nvSpPr>
          <p:cNvPr id="6" name="Platshållare för sidfot 5">
            <a:extLst>
              <a:ext uri="{FF2B5EF4-FFF2-40B4-BE49-F238E27FC236}">
                <a16:creationId xmlns:a16="http://schemas.microsoft.com/office/drawing/2014/main" id="{452621C7-4F25-D156-E911-628A78F65188}"/>
              </a:ext>
            </a:extLst>
          </p:cNvPr>
          <p:cNvSpPr>
            <a:spLocks noGrp="1"/>
          </p:cNvSpPr>
          <p:nvPr>
            <p:ph type="ftr" sz="quarter" idx="11"/>
          </p:nvPr>
        </p:nvSpPr>
        <p:spPr/>
        <p:txBody>
          <a:bodyPr/>
          <a:lstStyle/>
          <a:p>
            <a:r>
              <a:rPr lang="sv-SE" dirty="0"/>
              <a:t>Sidfot</a:t>
            </a:r>
          </a:p>
        </p:txBody>
      </p:sp>
      <p:sp>
        <p:nvSpPr>
          <p:cNvPr id="7" name="Platshållare för bildnummer 6">
            <a:extLst>
              <a:ext uri="{FF2B5EF4-FFF2-40B4-BE49-F238E27FC236}">
                <a16:creationId xmlns:a16="http://schemas.microsoft.com/office/drawing/2014/main" id="{0A054EB4-FB18-0ADA-0BFB-CC73D9FE13DE}"/>
              </a:ext>
            </a:extLst>
          </p:cNvPr>
          <p:cNvSpPr>
            <a:spLocks noGrp="1"/>
          </p:cNvSpPr>
          <p:nvPr>
            <p:ph type="sldNum" sz="quarter" idx="12"/>
          </p:nvPr>
        </p:nvSpPr>
        <p:spPr/>
        <p:txBody>
          <a:bodyPr/>
          <a:lstStyle/>
          <a:p>
            <a:fld id="{F6C05EEB-4522-434C-B777-08D6E2D6AD2E}" type="slidenum">
              <a:rPr lang="sv-SE" smtClean="0"/>
              <a:pPr/>
              <a:t>‹#›</a:t>
            </a:fld>
            <a:endParaRPr lang="sv-SE" dirty="0"/>
          </a:p>
        </p:txBody>
      </p:sp>
      <p:sp>
        <p:nvSpPr>
          <p:cNvPr id="2" name="Rektangel 1">
            <a:extLst>
              <a:ext uri="{FF2B5EF4-FFF2-40B4-BE49-F238E27FC236}">
                <a16:creationId xmlns:a16="http://schemas.microsoft.com/office/drawing/2014/main" id="{5F6497EC-9A20-65F9-BA1E-D7BC8234F728}"/>
              </a:ext>
            </a:extLst>
          </p:cNvPr>
          <p:cNvSpPr/>
          <p:nvPr userDrawn="1"/>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3750355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nnehåll med foto/illustration">
    <p:bg>
      <p:bgPr>
        <a:solidFill>
          <a:schemeClr val="bg1"/>
        </a:solidFill>
        <a:effectLst/>
      </p:bgPr>
    </p:bg>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EFF7C4F9-DBA7-35EC-BB58-25655C89C7D8}"/>
              </a:ext>
              <a:ext uri="{C183D7F6-B498-43B3-948B-1728B52AA6E4}">
                <adec:decorative xmlns:adec="http://schemas.microsoft.com/office/drawing/2017/decorative" val="1"/>
              </a:ext>
            </a:extLst>
          </p:cNvPr>
          <p:cNvSpPr>
            <a:spLocks noGrp="1"/>
          </p:cNvSpPr>
          <p:nvPr>
            <p:ph type="pic" sz="quarter" idx="14"/>
          </p:nvPr>
        </p:nvSpPr>
        <p:spPr>
          <a:xfrm>
            <a:off x="1" y="-1"/>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txBody>
          <a:bodyPr wrap="square" tIns="288000">
            <a:noAutofit/>
          </a:bodyPr>
          <a:lstStyle>
            <a:lvl1pPr marL="0" indent="0" algn="ctr">
              <a:buFont typeface="Arial" panose="020B0604020202020204" pitchFamily="34" charset="0"/>
              <a:buNone/>
              <a:defRPr sz="1800"/>
            </a:lvl1pPr>
          </a:lstStyle>
          <a:p>
            <a:r>
              <a:rPr lang="sv-SE" dirty="0"/>
              <a:t>Klicka på ikonen för att lägga till en bild</a:t>
            </a:r>
          </a:p>
        </p:txBody>
      </p:sp>
      <p:sp>
        <p:nvSpPr>
          <p:cNvPr id="2" name="Rubrik 1">
            <a:extLst>
              <a:ext uri="{FF2B5EF4-FFF2-40B4-BE49-F238E27FC236}">
                <a16:creationId xmlns:a16="http://schemas.microsoft.com/office/drawing/2014/main" id="{2FD59613-B1D0-87BD-32BE-3F7AF0B78697}"/>
              </a:ext>
            </a:extLst>
          </p:cNvPr>
          <p:cNvSpPr>
            <a:spLocks noGrp="1"/>
          </p:cNvSpPr>
          <p:nvPr>
            <p:ph type="title"/>
          </p:nvPr>
        </p:nvSpPr>
        <p:spPr>
          <a:xfrm>
            <a:off x="6275888" y="638890"/>
            <a:ext cx="4675382" cy="878339"/>
          </a:xfrm>
        </p:spPr>
        <p:txBody>
          <a:bodyPr/>
          <a:lstStyle/>
          <a:p>
            <a:r>
              <a:rPr lang="sv-SE" dirty="0"/>
              <a:t>Klicka här för att ändra mall för rubrikformat</a:t>
            </a:r>
          </a:p>
        </p:txBody>
      </p:sp>
      <p:sp>
        <p:nvSpPr>
          <p:cNvPr id="10" name="Platshållare för text 9">
            <a:extLst>
              <a:ext uri="{FF2B5EF4-FFF2-40B4-BE49-F238E27FC236}">
                <a16:creationId xmlns:a16="http://schemas.microsoft.com/office/drawing/2014/main" id="{0FD2CCCB-B201-D40A-5847-4AF2DA7F5B38}"/>
              </a:ext>
            </a:extLst>
          </p:cNvPr>
          <p:cNvSpPr>
            <a:spLocks noGrp="1"/>
          </p:cNvSpPr>
          <p:nvPr>
            <p:ph type="body" sz="quarter" idx="13"/>
          </p:nvPr>
        </p:nvSpPr>
        <p:spPr>
          <a:xfrm>
            <a:off x="6274946" y="1641230"/>
            <a:ext cx="4676324" cy="423558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 name="Platshållare för datum 10">
            <a:extLst>
              <a:ext uri="{FF2B5EF4-FFF2-40B4-BE49-F238E27FC236}">
                <a16:creationId xmlns:a16="http://schemas.microsoft.com/office/drawing/2014/main" id="{FC90D35C-57D5-DC70-7668-E7F57526E890}"/>
              </a:ext>
              <a:ext uri="{C183D7F6-B498-43B3-948B-1728B52AA6E4}">
                <adec:decorative xmlns:adec="http://schemas.microsoft.com/office/drawing/2017/decorative" val="1"/>
              </a:ext>
            </a:extLst>
          </p:cNvPr>
          <p:cNvSpPr>
            <a:spLocks noGrp="1"/>
          </p:cNvSpPr>
          <p:nvPr>
            <p:ph type="dt" sz="half" idx="15"/>
          </p:nvPr>
        </p:nvSpPr>
        <p:spPr>
          <a:xfrm>
            <a:off x="105436" y="7049830"/>
            <a:ext cx="662348" cy="142875"/>
          </a:xfrm>
        </p:spPr>
        <p:txBody>
          <a:bodyPr/>
          <a:lstStyle>
            <a:lvl1pPr>
              <a:defRPr>
                <a:solidFill>
                  <a:srgbClr val="F0F0F0"/>
                </a:solidFill>
              </a:defRPr>
            </a:lvl1pPr>
          </a:lstStyle>
          <a:p>
            <a:fld id="{D16CC7AC-40D8-4CD4-B84D-C47171264583}" type="datetime1">
              <a:rPr lang="sv-SE" smtClean="0"/>
              <a:t>2026-06-04</a:t>
            </a:fld>
            <a:endParaRPr lang="sv-SE" dirty="0"/>
          </a:p>
        </p:txBody>
      </p:sp>
      <p:sp>
        <p:nvSpPr>
          <p:cNvPr id="12" name="Platshållare för sidfot 11">
            <a:extLst>
              <a:ext uri="{FF2B5EF4-FFF2-40B4-BE49-F238E27FC236}">
                <a16:creationId xmlns:a16="http://schemas.microsoft.com/office/drawing/2014/main" id="{FF42BFF2-15BA-6F8D-4D54-0509DEE114A5}"/>
              </a:ext>
              <a:ext uri="{C183D7F6-B498-43B3-948B-1728B52AA6E4}">
                <adec:decorative xmlns:adec="http://schemas.microsoft.com/office/drawing/2017/decorative" val="1"/>
              </a:ext>
            </a:extLst>
          </p:cNvPr>
          <p:cNvSpPr>
            <a:spLocks noGrp="1"/>
          </p:cNvSpPr>
          <p:nvPr>
            <p:ph type="ftr" sz="quarter" idx="16"/>
          </p:nvPr>
        </p:nvSpPr>
        <p:spPr>
          <a:xfrm>
            <a:off x="819575" y="7049830"/>
            <a:ext cx="3473452" cy="142875"/>
          </a:xfrm>
        </p:spPr>
        <p:txBody>
          <a:bodyPr/>
          <a:lstStyle>
            <a:lvl1pPr>
              <a:defRPr>
                <a:solidFill>
                  <a:srgbClr val="F0F0F0"/>
                </a:solidFill>
              </a:defRPr>
            </a:lvl1pPr>
          </a:lstStyle>
          <a:p>
            <a:r>
              <a:rPr lang="sv-SE" dirty="0"/>
              <a:t>Sidfot</a:t>
            </a:r>
          </a:p>
        </p:txBody>
      </p:sp>
      <p:sp>
        <p:nvSpPr>
          <p:cNvPr id="14" name="Platshållare för bildnummer 13">
            <a:extLst>
              <a:ext uri="{FF2B5EF4-FFF2-40B4-BE49-F238E27FC236}">
                <a16:creationId xmlns:a16="http://schemas.microsoft.com/office/drawing/2014/main" id="{E7A2BB7D-1365-DA43-5E77-FC973AF0B4F2}"/>
              </a:ext>
            </a:extLst>
          </p:cNvPr>
          <p:cNvSpPr>
            <a:spLocks noGrp="1"/>
          </p:cNvSpPr>
          <p:nvPr>
            <p:ph type="sldNum" sz="quarter" idx="17"/>
          </p:nvPr>
        </p:nvSpPr>
        <p:spPr/>
        <p:txBody>
          <a:body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186662237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275">
          <p15:clr>
            <a:srgbClr val="FBAE40"/>
          </p15:clr>
        </p15:guide>
        <p15:guide id="3" pos="3840">
          <p15:clr>
            <a:srgbClr val="FBAE40"/>
          </p15:clr>
        </p15:guide>
        <p15:guide id="4" pos="395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Avslut">
    <p:bg>
      <p:bgPr>
        <a:solidFill>
          <a:schemeClr val="accent1"/>
        </a:solidFill>
        <a:effectLst/>
      </p:bgPr>
    </p:bg>
    <p:spTree>
      <p:nvGrpSpPr>
        <p:cNvPr id="1" name=""/>
        <p:cNvGrpSpPr/>
        <p:nvPr/>
      </p:nvGrpSpPr>
      <p:grpSpPr>
        <a:xfrm>
          <a:off x="0" y="0"/>
          <a:ext cx="0" cy="0"/>
          <a:chOff x="0" y="0"/>
          <a:chExt cx="0" cy="0"/>
        </a:xfrm>
      </p:grpSpPr>
      <p:pic>
        <p:nvPicPr>
          <p:cNvPr id="5" name="Bildobjekt 4" descr="En bild som visar blå, skärmbild, Electric blue&#10;&#10;AI-genererat innehåll kan vara felaktigt.">
            <a:extLst>
              <a:ext uri="{FF2B5EF4-FFF2-40B4-BE49-F238E27FC236}">
                <a16:creationId xmlns:a16="http://schemas.microsoft.com/office/drawing/2014/main" id="{A682E01B-558D-4DA6-95D8-E5907BF843E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Platshållare för datum 1">
            <a:extLst>
              <a:ext uri="{FF2B5EF4-FFF2-40B4-BE49-F238E27FC236}">
                <a16:creationId xmlns:a16="http://schemas.microsoft.com/office/drawing/2014/main" id="{653E6185-A697-B257-DCD4-0F173D5C04E5}"/>
              </a:ext>
            </a:extLst>
          </p:cNvPr>
          <p:cNvSpPr>
            <a:spLocks noGrp="1"/>
          </p:cNvSpPr>
          <p:nvPr>
            <p:ph type="dt" sz="half" idx="10"/>
          </p:nvPr>
        </p:nvSpPr>
        <p:spPr>
          <a:xfrm>
            <a:off x="552448" y="5806165"/>
            <a:ext cx="1009915" cy="198031"/>
          </a:xfrm>
        </p:spPr>
        <p:txBody>
          <a:bodyPr/>
          <a:lstStyle>
            <a:lvl1pPr>
              <a:defRPr sz="1050">
                <a:solidFill>
                  <a:schemeClr val="accent5"/>
                </a:solidFill>
              </a:defRPr>
            </a:lvl1pPr>
          </a:lstStyle>
          <a:p>
            <a:fld id="{09BB838B-46E6-4D36-AC68-60BC6AF1DCBE}" type="datetime1">
              <a:rPr lang="sv-SE" smtClean="0"/>
              <a:pPr/>
              <a:t>2026-06-04</a:t>
            </a:fld>
            <a:endParaRPr lang="sv-SE" sz="1050" dirty="0"/>
          </a:p>
        </p:txBody>
      </p:sp>
      <p:sp>
        <p:nvSpPr>
          <p:cNvPr id="14" name="Platshållare för text 8">
            <a:extLst>
              <a:ext uri="{FF2B5EF4-FFF2-40B4-BE49-F238E27FC236}">
                <a16:creationId xmlns:a16="http://schemas.microsoft.com/office/drawing/2014/main" id="{C13DE442-93AA-E423-265E-404BA7F9A2E7}"/>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13" name="Platshållare för text 10">
            <a:extLst>
              <a:ext uri="{FF2B5EF4-FFF2-40B4-BE49-F238E27FC236}">
                <a16:creationId xmlns:a16="http://schemas.microsoft.com/office/drawing/2014/main" id="{0509EFD9-5F7F-25C2-9EEF-0C89C2E41BCB}"/>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105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0" name="Platshållare för text 10">
            <a:extLst>
              <a:ext uri="{FF2B5EF4-FFF2-40B4-BE49-F238E27FC236}">
                <a16:creationId xmlns:a16="http://schemas.microsoft.com/office/drawing/2014/main" id="{AF52D184-7D5A-E314-BA2C-3AA9261715FC}"/>
              </a:ext>
            </a:extLst>
          </p:cNvPr>
          <p:cNvSpPr>
            <a:spLocks noGrp="1"/>
          </p:cNvSpPr>
          <p:nvPr>
            <p:ph type="body" sz="quarter" idx="14" hasCustomPrompt="1"/>
          </p:nvPr>
        </p:nvSpPr>
        <p:spPr>
          <a:xfrm>
            <a:off x="552446" y="6241132"/>
            <a:ext cx="3473451" cy="142875"/>
          </a:xfrm>
        </p:spPr>
        <p:txBody>
          <a:bodyPr lIns="0" rIns="0" bIns="0" anchor="ctr"/>
          <a:lstStyle>
            <a:lvl1pPr marL="0" indent="0">
              <a:buNone/>
              <a:defRPr sz="105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11" name="textruta 10" descr="www.mcf.se">
            <a:extLst>
              <a:ext uri="{FF2B5EF4-FFF2-40B4-BE49-F238E27FC236}">
                <a16:creationId xmlns:a16="http://schemas.microsoft.com/office/drawing/2014/main" id="{E7EE3061-1086-C3D3-1F70-E794FF552671}"/>
              </a:ext>
              <a:ext uri="{C183D7F6-B498-43B3-948B-1728B52AA6E4}">
                <adec:decorative xmlns:adec="http://schemas.microsoft.com/office/drawing/2017/decorative" val="0"/>
              </a:ext>
            </a:extLst>
          </p:cNvPr>
          <p:cNvSpPr txBox="1"/>
          <p:nvPr/>
        </p:nvSpPr>
        <p:spPr>
          <a:xfrm>
            <a:off x="11302538" y="6212173"/>
            <a:ext cx="368037" cy="174845"/>
          </a:xfrm>
          <a:prstGeom prst="rect">
            <a:avLst/>
          </a:prstGeom>
          <a:noFill/>
        </p:spPr>
        <p:txBody>
          <a:bodyPr wrap="square" lIns="0" tIns="0" rIns="0" bIns="0" rtlCol="0">
            <a:noAutofit/>
          </a:bodyPr>
          <a:lstStyle/>
          <a:p>
            <a:r>
              <a:rPr lang="sv-SE" sz="900" dirty="0">
                <a:solidFill>
                  <a:schemeClr val="accent5"/>
                </a:solidFill>
              </a:rPr>
              <a:t>mcf.se</a:t>
            </a:r>
          </a:p>
        </p:txBody>
      </p:sp>
      <p:sp>
        <p:nvSpPr>
          <p:cNvPr id="4" name="Platshållare för bildnummer 3">
            <a:extLst>
              <a:ext uri="{FF2B5EF4-FFF2-40B4-BE49-F238E27FC236}">
                <a16:creationId xmlns:a16="http://schemas.microsoft.com/office/drawing/2014/main" id="{EDF8E64F-3481-16AC-CA4D-606E22D16A97}"/>
              </a:ext>
              <a:ext uri="{C183D7F6-B498-43B3-948B-1728B52AA6E4}">
                <adec:decorative xmlns:adec="http://schemas.microsoft.com/office/drawing/2017/decorative" val="1"/>
              </a:ext>
            </a:extLst>
          </p:cNvPr>
          <p:cNvSpPr>
            <a:spLocks noGrp="1"/>
          </p:cNvSpPr>
          <p:nvPr>
            <p:ph type="sldNum" sz="quarter" idx="12"/>
          </p:nvPr>
        </p:nvSpPr>
        <p:spPr>
          <a:xfrm>
            <a:off x="402653" y="7049829"/>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3" name="Platshållare för sidfot 2">
            <a:extLst>
              <a:ext uri="{FF2B5EF4-FFF2-40B4-BE49-F238E27FC236}">
                <a16:creationId xmlns:a16="http://schemas.microsoft.com/office/drawing/2014/main" id="{F8DBEE04-EF41-1CFD-63D3-546928985DE9}"/>
              </a:ext>
              <a:ext uri="{C183D7F6-B498-43B3-948B-1728B52AA6E4}">
                <adec:decorative xmlns:adec="http://schemas.microsoft.com/office/drawing/2017/decorative" val="1"/>
              </a:ext>
            </a:extLst>
          </p:cNvPr>
          <p:cNvSpPr>
            <a:spLocks noGrp="1"/>
          </p:cNvSpPr>
          <p:nvPr>
            <p:ph type="ftr" sz="quarter" idx="11"/>
          </p:nvPr>
        </p:nvSpPr>
        <p:spPr>
          <a:xfrm>
            <a:off x="819575" y="7049830"/>
            <a:ext cx="3473451" cy="142875"/>
          </a:xfrm>
        </p:spPr>
        <p:txBody>
          <a:bodyPr/>
          <a:lstStyle>
            <a:lvl1pPr algn="l">
              <a:defRPr>
                <a:solidFill>
                  <a:srgbClr val="F0F0F0"/>
                </a:solidFill>
              </a:defRPr>
            </a:lvl1pPr>
          </a:lstStyle>
          <a:p>
            <a:r>
              <a:rPr lang="sv-SE" dirty="0"/>
              <a:t>Sidfot</a:t>
            </a:r>
          </a:p>
        </p:txBody>
      </p:sp>
      <p:pic>
        <p:nvPicPr>
          <p:cNvPr id="12" name="Bildobjekt 7">
            <a:extLst>
              <a:ext uri="{FF2B5EF4-FFF2-40B4-BE49-F238E27FC236}">
                <a16:creationId xmlns:a16="http://schemas.microsoft.com/office/drawing/2014/main" id="{8BAC032B-98F5-47C0-97A9-5BC140C35F2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66526" y="2915770"/>
            <a:ext cx="2058947" cy="720000"/>
          </a:xfrm>
          <a:prstGeom prst="rect">
            <a:avLst/>
          </a:prstGeom>
        </p:spPr>
      </p:pic>
    </p:spTree>
    <p:extLst>
      <p:ext uri="{BB962C8B-B14F-4D97-AF65-F5344CB8AC3E}">
        <p14:creationId xmlns:p14="http://schemas.microsoft.com/office/powerpoint/2010/main" val="2260737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Rubrikbild med rörlig bakgrund">
    <p:bg>
      <p:bgPr>
        <a:solidFill>
          <a:schemeClr val="accent1"/>
        </a:solidFill>
        <a:effectLst/>
      </p:bgPr>
    </p:bg>
    <p:spTree>
      <p:nvGrpSpPr>
        <p:cNvPr id="1" name=""/>
        <p:cNvGrpSpPr/>
        <p:nvPr/>
      </p:nvGrpSpPr>
      <p:grpSpPr>
        <a:xfrm>
          <a:off x="0" y="0"/>
          <a:ext cx="0" cy="0"/>
          <a:chOff x="0" y="0"/>
          <a:chExt cx="0" cy="0"/>
        </a:xfrm>
      </p:grpSpPr>
      <p:sp>
        <p:nvSpPr>
          <p:cNvPr id="10" name="Frihandsfigur 7">
            <a:extLst>
              <a:ext uri="{FF2B5EF4-FFF2-40B4-BE49-F238E27FC236}">
                <a16:creationId xmlns:a16="http://schemas.microsoft.com/office/drawing/2014/main" id="{78A26EA8-A16F-08CC-32E4-910BD1321492}"/>
              </a:ext>
              <a:ext uri="{C183D7F6-B498-43B3-948B-1728B52AA6E4}">
                <adec:decorative xmlns:adec="http://schemas.microsoft.com/office/drawing/2017/decorative" val="1"/>
              </a:ext>
            </a:extLst>
          </p:cNvPr>
          <p:cNvSpPr>
            <a:spLocks/>
          </p:cNvSpPr>
          <p:nvPr/>
        </p:nvSpPr>
        <p:spPr>
          <a:xfrm>
            <a:off x="0" y="0"/>
            <a:ext cx="12191999"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100000">
                <a:srgbClr val="061727"/>
              </a:gs>
              <a:gs pos="25000">
                <a:srgbClr val="0B233E"/>
              </a:gs>
              <a:gs pos="0">
                <a:srgbClr val="0B233E"/>
              </a:gs>
            </a:gsLst>
            <a:lin ang="0" scaled="0"/>
          </a:gradFill>
          <a:ln w="6322" cap="flat">
            <a:noFill/>
            <a:prstDash val="solid"/>
            <a:miter/>
          </a:ln>
        </p:spPr>
        <p:txBody>
          <a:bodyPr rtlCol="0" anchor="ctr"/>
          <a:lstStyle/>
          <a:p>
            <a:endParaRPr lang="sv-SE" dirty="0"/>
          </a:p>
        </p:txBody>
      </p:sp>
      <p:sp>
        <p:nvSpPr>
          <p:cNvPr id="11" name="Frihandsfigur 9">
            <a:extLst>
              <a:ext uri="{FF2B5EF4-FFF2-40B4-BE49-F238E27FC236}">
                <a16:creationId xmlns:a16="http://schemas.microsoft.com/office/drawing/2014/main" id="{25549E3B-60D0-E3F8-93F4-AF97517C3DDE}"/>
              </a:ext>
              <a:ext uri="{C183D7F6-B498-43B3-948B-1728B52AA6E4}">
                <adec:decorative xmlns:adec="http://schemas.microsoft.com/office/drawing/2017/decorative" val="1"/>
              </a:ext>
            </a:extLst>
          </p:cNvPr>
          <p:cNvSpPr/>
          <p:nvPr/>
        </p:nvSpPr>
        <p:spPr>
          <a:xfrm>
            <a:off x="0"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4" name="Frihandsfigur 10">
            <a:extLst>
              <a:ext uri="{FF2B5EF4-FFF2-40B4-BE49-F238E27FC236}">
                <a16:creationId xmlns:a16="http://schemas.microsoft.com/office/drawing/2014/main" id="{51B31F59-AEE3-1C37-94E1-296A6EAC171B}"/>
              </a:ext>
              <a:ext uri="{C183D7F6-B498-43B3-948B-1728B52AA6E4}">
                <adec:decorative xmlns:adec="http://schemas.microsoft.com/office/drawing/2017/decorative" val="1"/>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50000">
                <a:srgbClr val="0A1F37"/>
              </a:gs>
              <a:gs pos="100000">
                <a:srgbClr val="0B233E"/>
              </a:gs>
              <a:gs pos="0">
                <a:srgbClr val="061727"/>
              </a:gs>
            </a:gsLst>
            <a:lin ang="0" scaled="0"/>
          </a:gradFill>
          <a:ln w="6322" cap="flat">
            <a:noFill/>
            <a:prstDash val="solid"/>
            <a:miter/>
          </a:ln>
        </p:spPr>
        <p:txBody>
          <a:bodyPr rtlCol="0" anchor="ctr"/>
          <a:lstStyle/>
          <a:p>
            <a:endParaRPr lang="sv-SE" dirty="0"/>
          </a:p>
        </p:txBody>
      </p:sp>
      <p:pic>
        <p:nvPicPr>
          <p:cNvPr id="13" name="Bildobjekt 7">
            <a:extLst>
              <a:ext uri="{FF2B5EF4-FFF2-40B4-BE49-F238E27FC236}">
                <a16:creationId xmlns:a16="http://schemas.microsoft.com/office/drawing/2014/main" id="{1FE72896-F74F-345F-E717-F5E61E916BB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9832" y="509181"/>
            <a:ext cx="1492738" cy="522000"/>
          </a:xfrm>
          <a:prstGeom prst="rect">
            <a:avLst/>
          </a:prstGeom>
        </p:spPr>
      </p:pic>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0" y="2488818"/>
            <a:ext cx="10121361" cy="1116000"/>
          </a:xfrm>
        </p:spPr>
        <p:txBody>
          <a:bodyPr lIns="0" tIns="0" rIns="0" bIns="0" anchor="b"/>
          <a:lstStyle>
            <a:lvl1pPr algn="l">
              <a:lnSpc>
                <a:spcPct val="84000"/>
              </a:lnSpc>
              <a:defRPr sz="4000">
                <a:solidFill>
                  <a:schemeClr val="tx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4400" y="3734339"/>
            <a:ext cx="10115550"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7" y="5806165"/>
            <a:ext cx="1009915" cy="198031"/>
          </a:xfrm>
        </p:spPr>
        <p:txBody>
          <a:bodyPr/>
          <a:lstStyle>
            <a:lvl1pPr>
              <a:defRPr sz="900">
                <a:solidFill>
                  <a:srgbClr val="FF832C"/>
                </a:solidFill>
              </a:defRPr>
            </a:lvl1pPr>
          </a:lstStyle>
          <a:p>
            <a:fld id="{9B91E401-DE41-47F5-A1C9-13CF7B84A487}" type="datetime3">
              <a:rPr lang="sv-SE" smtClean="0"/>
              <a:t>26-06-04</a:t>
            </a:fld>
            <a:endParaRPr lang="sv-SE" dirty="0"/>
          </a:p>
        </p:txBody>
      </p:sp>
      <p:sp>
        <p:nvSpPr>
          <p:cNvPr id="7" name="Platshållare för text 10">
            <a:extLst>
              <a:ext uri="{FF2B5EF4-FFF2-40B4-BE49-F238E27FC236}">
                <a16:creationId xmlns:a16="http://schemas.microsoft.com/office/drawing/2014/main" id="{9216FF9C-1E91-7DA1-203E-576AE64DE454}"/>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90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2" name="Platshållare för text 10">
            <a:extLst>
              <a:ext uri="{FF2B5EF4-FFF2-40B4-BE49-F238E27FC236}">
                <a16:creationId xmlns:a16="http://schemas.microsoft.com/office/drawing/2014/main" id="{7AB6B96B-BAA2-0F16-5A35-078C6799F543}"/>
              </a:ext>
            </a:extLst>
          </p:cNvPr>
          <p:cNvSpPr>
            <a:spLocks noGrp="1"/>
          </p:cNvSpPr>
          <p:nvPr>
            <p:ph type="body" sz="quarter" idx="14" hasCustomPrompt="1"/>
          </p:nvPr>
        </p:nvSpPr>
        <p:spPr>
          <a:xfrm>
            <a:off x="552446" y="6237338"/>
            <a:ext cx="3473451" cy="142875"/>
          </a:xfrm>
        </p:spPr>
        <p:txBody>
          <a:bodyPr lIns="0" rIns="0" bIns="0" anchor="ctr"/>
          <a:lstStyle>
            <a:lvl1pPr marL="0" indent="0">
              <a:buNone/>
              <a:defRPr sz="90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9" name="Platshållare för text 8">
            <a:extLst>
              <a:ext uri="{FF2B5EF4-FFF2-40B4-BE49-F238E27FC236}">
                <a16:creationId xmlns:a16="http://schemas.microsoft.com/office/drawing/2014/main" id="{304E2EC9-18D1-1FE7-2C6E-D87BA5E84ECA}"/>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5" name="Platshållare för sidfot 4">
            <a:extLst>
              <a:ext uri="{FF2B5EF4-FFF2-40B4-BE49-F238E27FC236}">
                <a16:creationId xmlns:a16="http://schemas.microsoft.com/office/drawing/2014/main" id="{1A416973-C155-F962-8AF3-CE31F29C633B}"/>
              </a:ext>
              <a:ext uri="{C183D7F6-B498-43B3-948B-1728B52AA6E4}">
                <adec:decorative xmlns:adec="http://schemas.microsoft.com/office/drawing/2017/decorative" val="1"/>
              </a:ext>
            </a:extLst>
          </p:cNvPr>
          <p:cNvSpPr>
            <a:spLocks noGrp="1"/>
          </p:cNvSpPr>
          <p:nvPr>
            <p:ph type="ftr" sz="quarter" idx="11"/>
          </p:nvPr>
        </p:nvSpPr>
        <p:spPr>
          <a:xfrm>
            <a:off x="819574" y="7049830"/>
            <a:ext cx="3473452" cy="142875"/>
          </a:xfrm>
        </p:spPr>
        <p:txBody>
          <a:bodyPr/>
          <a:lstStyle>
            <a:lvl1pPr algn="l">
              <a:defRPr sz="900">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822190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50000" decel="50000" autoRev="1" fill="hold" grpId="0" nodeType="withEffect">
                                  <p:stCondLst>
                                    <p:cond delay="0"/>
                                  </p:stCondLst>
                                  <p:endCondLst>
                                    <p:cond evt="onNext" delay="0">
                                      <p:tgtEl>
                                        <p:sldTgt/>
                                      </p:tgtEl>
                                    </p:cond>
                                  </p:endCondLst>
                                  <p:childTnLst>
                                    <p:animScale>
                                      <p:cBhvr>
                                        <p:cTn id="6" dur="6000" fill="hold"/>
                                        <p:tgtEl>
                                          <p:spTgt spid="11"/>
                                        </p:tgtEl>
                                      </p:cBhvr>
                                      <p:by x="150000" y="100000"/>
                                    </p:animScale>
                                  </p:childTnLst>
                                </p:cTn>
                              </p:par>
                              <p:par>
                                <p:cTn id="7" presetID="6" presetClass="emph" presetSubtype="0" repeatCount="indefinite" accel="50000" decel="50000" autoRev="1" fill="hold" grpId="0" nodeType="withEffect">
                                  <p:stCondLst>
                                    <p:cond delay="0"/>
                                  </p:stCondLst>
                                  <p:endCondLst>
                                    <p:cond evt="onNext" delay="0">
                                      <p:tgtEl>
                                        <p:sldTgt/>
                                      </p:tgtEl>
                                    </p:cond>
                                  </p:endCondLst>
                                  <p:childTnLst>
                                    <p:animScale>
                                      <p:cBhvr>
                                        <p:cTn id="8" dur="6000" fill="hold"/>
                                        <p:tgtEl>
                                          <p:spTgt spid="14"/>
                                        </p:tgtEl>
                                      </p:cBhvr>
                                      <p:by x="100000" y="150000"/>
                                    </p:animScale>
                                  </p:childTnLst>
                                </p:cTn>
                              </p:par>
                              <p:par>
                                <p:cTn id="9"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10" dur="6000" autoRev="1" fill="remove"/>
                                        <p:tgtEl>
                                          <p:spTgt spid="10"/>
                                        </p:tgtEl>
                                        <p:attrNameLst>
                                          <p:attrName>style.color</p:attrName>
                                        </p:attrNameLst>
                                      </p:cBhvr>
                                      <p:to>
                                        <a:srgbClr val="061727"/>
                                      </p:to>
                                    </p:animClr>
                                    <p:animClr clrSpc="rgb" dir="cw">
                                      <p:cBhvr>
                                        <p:cTn id="11" dur="6000" autoRev="1" fill="remove"/>
                                        <p:tgtEl>
                                          <p:spTgt spid="10"/>
                                        </p:tgtEl>
                                        <p:attrNameLst>
                                          <p:attrName>fillcolor</p:attrName>
                                        </p:attrNameLst>
                                      </p:cBhvr>
                                      <p:to>
                                        <a:srgbClr val="061727"/>
                                      </p:to>
                                    </p:animClr>
                                    <p:set>
                                      <p:cBhvr>
                                        <p:cTn id="12" dur="6000" autoRev="1" fill="remove"/>
                                        <p:tgtEl>
                                          <p:spTgt spid="10"/>
                                        </p:tgtEl>
                                        <p:attrNameLst>
                                          <p:attrName>fill.type</p:attrName>
                                        </p:attrNameLst>
                                      </p:cBhvr>
                                      <p:to>
                                        <p:strVal val="solid"/>
                                      </p:to>
                                    </p:set>
                                    <p:set>
                                      <p:cBhvr>
                                        <p:cTn id="13" dur="6000" autoRev="1" fill="remove"/>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vslut med rörlig bakgrund">
    <p:bg>
      <p:bgPr>
        <a:solidFill>
          <a:schemeClr val="accent1"/>
        </a:solidFill>
        <a:effectLst/>
      </p:bgPr>
    </p:bg>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89DE1EC6-907A-8E7B-8F4E-D1FFA9C337D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1596572" y="-4396863"/>
            <a:ext cx="15385144" cy="15150152"/>
          </a:xfrm>
          <a:prstGeom prst="rect">
            <a:avLst/>
          </a:prstGeom>
        </p:spPr>
      </p:pic>
      <p:pic>
        <p:nvPicPr>
          <p:cNvPr id="20" name="Bildobjekt 19">
            <a:extLst>
              <a:ext uri="{FF2B5EF4-FFF2-40B4-BE49-F238E27FC236}">
                <a16:creationId xmlns:a16="http://schemas.microsoft.com/office/drawing/2014/main" id="{DF3B7247-CE73-568D-396C-21FA8FDDCDC4}"/>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329622" y="0"/>
            <a:ext cx="12600000" cy="7087500"/>
          </a:xfrm>
          <a:prstGeom prst="rect">
            <a:avLst/>
          </a:prstGeom>
        </p:spPr>
      </p:pic>
      <p:pic>
        <p:nvPicPr>
          <p:cNvPr id="21" name="Bildobjekt 20">
            <a:extLst>
              <a:ext uri="{FF2B5EF4-FFF2-40B4-BE49-F238E27FC236}">
                <a16:creationId xmlns:a16="http://schemas.microsoft.com/office/drawing/2014/main" id="{0BD30F98-5614-EC4C-93A0-EF8D16AB37C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177248"/>
            <a:ext cx="12600000" cy="7087500"/>
          </a:xfrm>
          <a:prstGeom prst="rect">
            <a:avLst/>
          </a:prstGeom>
        </p:spPr>
      </p:pic>
      <p:sp>
        <p:nvSpPr>
          <p:cNvPr id="23" name="Frihandsfigur: Form 22">
            <a:extLst>
              <a:ext uri="{FF2B5EF4-FFF2-40B4-BE49-F238E27FC236}">
                <a16:creationId xmlns:a16="http://schemas.microsoft.com/office/drawing/2014/main" id="{6C2216C6-905F-2FAD-9184-A488DD23785B}"/>
              </a:ext>
            </a:extLst>
          </p:cNvPr>
          <p:cNvSpPr/>
          <p:nvPr userDrawn="1"/>
        </p:nvSpPr>
        <p:spPr>
          <a:xfrm>
            <a:off x="-1596572" y="-4396863"/>
            <a:ext cx="15385144" cy="15150152"/>
          </a:xfrm>
          <a:custGeom>
            <a:avLst/>
            <a:gdLst>
              <a:gd name="csX0" fmla="*/ 1592972 w 15385144"/>
              <a:gd name="csY0" fmla="*/ 4393263 h 15150152"/>
              <a:gd name="csX1" fmla="*/ 1592972 w 15385144"/>
              <a:gd name="csY1" fmla="*/ 11258463 h 15150152"/>
              <a:gd name="csX2" fmla="*/ 13793372 w 15385144"/>
              <a:gd name="csY2" fmla="*/ 11258463 h 15150152"/>
              <a:gd name="csX3" fmla="*/ 13793372 w 15385144"/>
              <a:gd name="csY3" fmla="*/ 4393263 h 15150152"/>
              <a:gd name="csX4" fmla="*/ 0 w 15385144"/>
              <a:gd name="csY4" fmla="*/ 0 h 15150152"/>
              <a:gd name="csX5" fmla="*/ 15385144 w 15385144"/>
              <a:gd name="csY5" fmla="*/ 0 h 15150152"/>
              <a:gd name="csX6" fmla="*/ 15385144 w 15385144"/>
              <a:gd name="csY6" fmla="*/ 15150152 h 15150152"/>
              <a:gd name="csX7" fmla="*/ 0 w 15385144"/>
              <a:gd name="csY7" fmla="*/ 15150152 h 151501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5385144" h="15150152">
                <a:moveTo>
                  <a:pt x="1592972" y="4393263"/>
                </a:moveTo>
                <a:lnTo>
                  <a:pt x="1592972" y="11258463"/>
                </a:lnTo>
                <a:lnTo>
                  <a:pt x="13793372" y="11258463"/>
                </a:lnTo>
                <a:lnTo>
                  <a:pt x="13793372" y="4393263"/>
                </a:lnTo>
                <a:close/>
                <a:moveTo>
                  <a:pt x="0" y="0"/>
                </a:moveTo>
                <a:lnTo>
                  <a:pt x="15385144" y="0"/>
                </a:lnTo>
                <a:lnTo>
                  <a:pt x="15385144" y="15150152"/>
                </a:lnTo>
                <a:lnTo>
                  <a:pt x="0" y="15150152"/>
                </a:lnTo>
                <a:close/>
              </a:path>
            </a:pathLst>
          </a:custGeom>
          <a:solidFill>
            <a:srgbClr val="E5ECE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dirty="0"/>
          </a:p>
        </p:txBody>
      </p:sp>
      <p:pic>
        <p:nvPicPr>
          <p:cNvPr id="8" name="Bildobjekt 7">
            <a:extLst>
              <a:ext uri="{FF2B5EF4-FFF2-40B4-BE49-F238E27FC236}">
                <a16:creationId xmlns:a16="http://schemas.microsoft.com/office/drawing/2014/main" id="{6BD0BB8F-A542-1646-7F59-FB63B47DC8A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66527" y="2915770"/>
            <a:ext cx="2058947" cy="720000"/>
          </a:xfrm>
          <a:prstGeom prst="rect">
            <a:avLst/>
          </a:prstGeom>
        </p:spPr>
      </p:pic>
      <p:sp>
        <p:nvSpPr>
          <p:cNvPr id="2" name="Platshållare för datum 1">
            <a:extLst>
              <a:ext uri="{FF2B5EF4-FFF2-40B4-BE49-F238E27FC236}">
                <a16:creationId xmlns:a16="http://schemas.microsoft.com/office/drawing/2014/main" id="{653E6185-A697-B257-DCD4-0F173D5C04E5}"/>
              </a:ext>
            </a:extLst>
          </p:cNvPr>
          <p:cNvSpPr>
            <a:spLocks noGrp="1"/>
          </p:cNvSpPr>
          <p:nvPr>
            <p:ph type="dt" sz="half" idx="10"/>
          </p:nvPr>
        </p:nvSpPr>
        <p:spPr>
          <a:xfrm>
            <a:off x="552448" y="5806165"/>
            <a:ext cx="1009915" cy="198031"/>
          </a:xfrm>
        </p:spPr>
        <p:txBody>
          <a:bodyPr/>
          <a:lstStyle>
            <a:lvl1pPr>
              <a:defRPr sz="1050">
                <a:solidFill>
                  <a:schemeClr val="accent5"/>
                </a:solidFill>
              </a:defRPr>
            </a:lvl1pPr>
          </a:lstStyle>
          <a:p>
            <a:fld id="{0A41A198-3709-4A5A-AE28-D80C38C5B164}" type="datetime1">
              <a:rPr lang="sv-SE" smtClean="0"/>
              <a:pPr/>
              <a:t>2026-06-04</a:t>
            </a:fld>
            <a:endParaRPr lang="sv-SE" sz="1050" dirty="0"/>
          </a:p>
        </p:txBody>
      </p:sp>
      <p:sp>
        <p:nvSpPr>
          <p:cNvPr id="14" name="Platshållare för text 8">
            <a:extLst>
              <a:ext uri="{FF2B5EF4-FFF2-40B4-BE49-F238E27FC236}">
                <a16:creationId xmlns:a16="http://schemas.microsoft.com/office/drawing/2014/main" id="{C13DE442-93AA-E423-265E-404BA7F9A2E7}"/>
              </a:ext>
              <a:ext uri="{C183D7F6-B498-43B3-948B-1728B52AA6E4}">
                <adec:decorative xmlns:adec="http://schemas.microsoft.com/office/drawing/2017/decorative" val="1"/>
              </a:ext>
            </a:extLst>
          </p:cNvPr>
          <p:cNvSpPr>
            <a:spLocks noGrp="1"/>
          </p:cNvSpPr>
          <p:nvPr>
            <p:ph type="body" sz="quarter" idx="15"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13" name="Platshållare för text 10">
            <a:extLst>
              <a:ext uri="{FF2B5EF4-FFF2-40B4-BE49-F238E27FC236}">
                <a16:creationId xmlns:a16="http://schemas.microsoft.com/office/drawing/2014/main" id="{0509EFD9-5F7F-25C2-9EEF-0C89C2E41BCB}"/>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105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0" name="Platshållare för text 10">
            <a:extLst>
              <a:ext uri="{FF2B5EF4-FFF2-40B4-BE49-F238E27FC236}">
                <a16:creationId xmlns:a16="http://schemas.microsoft.com/office/drawing/2014/main" id="{AF52D184-7D5A-E314-BA2C-3AA9261715FC}"/>
              </a:ext>
            </a:extLst>
          </p:cNvPr>
          <p:cNvSpPr>
            <a:spLocks noGrp="1"/>
          </p:cNvSpPr>
          <p:nvPr>
            <p:ph type="body" sz="quarter" idx="14" hasCustomPrompt="1"/>
          </p:nvPr>
        </p:nvSpPr>
        <p:spPr>
          <a:xfrm>
            <a:off x="552446" y="6241132"/>
            <a:ext cx="3473451" cy="142875"/>
          </a:xfrm>
        </p:spPr>
        <p:txBody>
          <a:bodyPr lIns="0" rIns="0" bIns="0" anchor="ctr"/>
          <a:lstStyle>
            <a:lvl1pPr marL="0" indent="0">
              <a:buNone/>
              <a:defRPr sz="105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11" name="textruta 10" descr="www.mcf.se">
            <a:extLst>
              <a:ext uri="{FF2B5EF4-FFF2-40B4-BE49-F238E27FC236}">
                <a16:creationId xmlns:a16="http://schemas.microsoft.com/office/drawing/2014/main" id="{E7EE3061-1086-C3D3-1F70-E794FF552671}"/>
              </a:ext>
              <a:ext uri="{C183D7F6-B498-43B3-948B-1728B52AA6E4}">
                <adec:decorative xmlns:adec="http://schemas.microsoft.com/office/drawing/2017/decorative" val="0"/>
              </a:ext>
            </a:extLst>
          </p:cNvPr>
          <p:cNvSpPr txBox="1"/>
          <p:nvPr/>
        </p:nvSpPr>
        <p:spPr>
          <a:xfrm>
            <a:off x="11302538" y="6212173"/>
            <a:ext cx="368037" cy="174845"/>
          </a:xfrm>
          <a:prstGeom prst="rect">
            <a:avLst/>
          </a:prstGeom>
          <a:noFill/>
        </p:spPr>
        <p:txBody>
          <a:bodyPr wrap="square" lIns="0" tIns="0" rIns="0" bIns="0" rtlCol="0">
            <a:noAutofit/>
          </a:bodyPr>
          <a:lstStyle/>
          <a:p>
            <a:r>
              <a:rPr lang="sv-SE" sz="900" dirty="0">
                <a:solidFill>
                  <a:schemeClr val="accent5"/>
                </a:solidFill>
              </a:rPr>
              <a:t>mcf.se</a:t>
            </a:r>
          </a:p>
        </p:txBody>
      </p:sp>
      <p:sp>
        <p:nvSpPr>
          <p:cNvPr id="4" name="Platshållare för bildnummer 3">
            <a:extLst>
              <a:ext uri="{FF2B5EF4-FFF2-40B4-BE49-F238E27FC236}">
                <a16:creationId xmlns:a16="http://schemas.microsoft.com/office/drawing/2014/main" id="{EDF8E64F-3481-16AC-CA4D-606E22D16A97}"/>
              </a:ext>
              <a:ext uri="{C183D7F6-B498-43B3-948B-1728B52AA6E4}">
                <adec:decorative xmlns:adec="http://schemas.microsoft.com/office/drawing/2017/decorative" val="1"/>
              </a:ext>
            </a:extLst>
          </p:cNvPr>
          <p:cNvSpPr>
            <a:spLocks noGrp="1"/>
          </p:cNvSpPr>
          <p:nvPr>
            <p:ph type="sldNum" sz="quarter" idx="12"/>
          </p:nvPr>
        </p:nvSpPr>
        <p:spPr>
          <a:xfrm>
            <a:off x="402653" y="7049829"/>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3" name="Platshållare för sidfot 2">
            <a:extLst>
              <a:ext uri="{FF2B5EF4-FFF2-40B4-BE49-F238E27FC236}">
                <a16:creationId xmlns:a16="http://schemas.microsoft.com/office/drawing/2014/main" id="{F8DBEE04-EF41-1CFD-63D3-546928985DE9}"/>
              </a:ext>
              <a:ext uri="{C183D7F6-B498-43B3-948B-1728B52AA6E4}">
                <adec:decorative xmlns:adec="http://schemas.microsoft.com/office/drawing/2017/decorative" val="1"/>
              </a:ext>
            </a:extLst>
          </p:cNvPr>
          <p:cNvSpPr>
            <a:spLocks noGrp="1"/>
          </p:cNvSpPr>
          <p:nvPr>
            <p:ph type="ftr" sz="quarter" idx="11"/>
          </p:nvPr>
        </p:nvSpPr>
        <p:spPr>
          <a:xfrm>
            <a:off x="819575" y="7049830"/>
            <a:ext cx="3473451" cy="142875"/>
          </a:xfrm>
        </p:spPr>
        <p:txBody>
          <a:bodyPr/>
          <a:lstStyle>
            <a:lvl1pPr algn="l">
              <a:defRPr>
                <a:solidFill>
                  <a:srgbClr val="F0F0F0"/>
                </a:solidFill>
              </a:defRPr>
            </a:lvl1pPr>
          </a:lstStyle>
          <a:p>
            <a:r>
              <a:rPr lang="sv-SE" dirty="0"/>
              <a:t>Sidfot</a:t>
            </a:r>
          </a:p>
        </p:txBody>
      </p:sp>
    </p:spTree>
    <p:extLst>
      <p:ext uri="{BB962C8B-B14F-4D97-AF65-F5344CB8AC3E}">
        <p14:creationId xmlns:p14="http://schemas.microsoft.com/office/powerpoint/2010/main" val="206254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anim calcmode="lin" valueType="num">
                                      <p:cBhvr>
                                        <p:cTn id="8" dur="400" fill="hold"/>
                                        <p:tgtEl>
                                          <p:spTgt spid="8"/>
                                        </p:tgtEl>
                                        <p:attrNameLst>
                                          <p:attrName>ppt_x</p:attrName>
                                        </p:attrNameLst>
                                      </p:cBhvr>
                                      <p:tavLst>
                                        <p:tav tm="0">
                                          <p:val>
                                            <p:strVal val="#ppt_x"/>
                                          </p:val>
                                        </p:tav>
                                        <p:tav tm="100000">
                                          <p:val>
                                            <p:strVal val="#ppt_x"/>
                                          </p:val>
                                        </p:tav>
                                      </p:tavLst>
                                    </p:anim>
                                    <p:anim calcmode="lin" valueType="num">
                                      <p:cBhvr>
                                        <p:cTn id="9" dur="400" fill="hold"/>
                                        <p:tgtEl>
                                          <p:spTgt spid="8"/>
                                        </p:tgtEl>
                                        <p:attrNameLst>
                                          <p:attrName>ppt_y</p:attrName>
                                        </p:attrNameLst>
                                      </p:cBhvr>
                                      <p:tavLst>
                                        <p:tav tm="0">
                                          <p:val>
                                            <p:strVal val="#ppt_y+.1"/>
                                          </p:val>
                                        </p:tav>
                                        <p:tav tm="100000">
                                          <p:val>
                                            <p:strVal val="#ppt_y"/>
                                          </p:val>
                                        </p:tav>
                                      </p:tavLst>
                                    </p:anim>
                                  </p:childTnLst>
                                </p:cTn>
                              </p:par>
                              <p:par>
                                <p:cTn id="10" presetID="6" presetClass="emph" presetSubtype="0" repeatCount="indefinite" accel="50000" decel="50000" autoRev="1" fill="hold" nodeType="withEffect">
                                  <p:stCondLst>
                                    <p:cond delay="0"/>
                                  </p:stCondLst>
                                  <p:endCondLst>
                                    <p:cond evt="onNext" delay="0">
                                      <p:tgtEl>
                                        <p:sldTgt/>
                                      </p:tgtEl>
                                    </p:cond>
                                  </p:endCondLst>
                                  <p:childTnLst>
                                    <p:animScale>
                                      <p:cBhvr>
                                        <p:cTn id="11" dur="6000" fill="hold"/>
                                        <p:tgtEl>
                                          <p:spTgt spid="20"/>
                                        </p:tgtEl>
                                      </p:cBhvr>
                                      <p:by x="100000" y="150000"/>
                                    </p:animScale>
                                  </p:childTnLst>
                                </p:cTn>
                              </p:par>
                              <p:par>
                                <p:cTn id="12" presetID="6" presetClass="emph" presetSubtype="0" repeatCount="indefinite" accel="50000" decel="50000" autoRev="1" fill="hold" nodeType="withEffect">
                                  <p:stCondLst>
                                    <p:cond delay="0"/>
                                  </p:stCondLst>
                                  <p:endCondLst>
                                    <p:cond evt="onNext" delay="0">
                                      <p:tgtEl>
                                        <p:sldTgt/>
                                      </p:tgtEl>
                                    </p:cond>
                                  </p:endCondLst>
                                  <p:childTnLst>
                                    <p:animScale>
                                      <p:cBhvr>
                                        <p:cTn id="13" dur="6000" fill="hold"/>
                                        <p:tgtEl>
                                          <p:spTgt spid="21"/>
                                        </p:tgtEl>
                                      </p:cBhvr>
                                      <p:by x="150000" y="100000"/>
                                    </p:animScale>
                                  </p:childTnLst>
                                </p:cTn>
                              </p:par>
                              <p:par>
                                <p:cTn id="14" presetID="8" presetClass="emph" presetSubtype="0" repeatCount="10000" fill="hold" nodeType="withEffect">
                                  <p:stCondLst>
                                    <p:cond delay="0"/>
                                  </p:stCondLst>
                                  <p:childTnLst>
                                    <p:animRot by="21600000">
                                      <p:cBhvr>
                                        <p:cTn id="15" dur="25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Special_Avsnittsrubrik med bild">
    <p:bg>
      <p:bgPr>
        <a:solidFill>
          <a:schemeClr val="accent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48ACFA99-200A-1411-9C71-20BC9C9017E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138" y="0"/>
            <a:ext cx="12196138" cy="6860327"/>
          </a:xfrm>
          <a:prstGeom prst="rect">
            <a:avLst/>
          </a:prstGeom>
        </p:spPr>
      </p:pic>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5745820" y="2148245"/>
            <a:ext cx="5601629" cy="1115338"/>
          </a:xfrm>
        </p:spPr>
        <p:txBody>
          <a:bodyPr anchor="b"/>
          <a:lstStyle>
            <a:lvl1pPr>
              <a:lnSpc>
                <a:spcPct val="84000"/>
              </a:lnSpc>
              <a:defRPr sz="4000">
                <a:solidFill>
                  <a:schemeClr val="tx1"/>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5754263" y="3401592"/>
            <a:ext cx="5612504"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11FD9C25-FD90-7A42-9483-6C4D92AEE29C}" type="datetime3">
              <a:rPr lang="sv-SE" smtClean="0"/>
              <a:t>26-06-04</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2"/>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pic>
        <p:nvPicPr>
          <p:cNvPr id="9" name="Bildobjekt 7">
            <a:extLst>
              <a:ext uri="{FF2B5EF4-FFF2-40B4-BE49-F238E27FC236}">
                <a16:creationId xmlns:a16="http://schemas.microsoft.com/office/drawing/2014/main" id="{B5B09293-4A04-D315-6EB8-87A6804D15A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443858" y="6047117"/>
            <a:ext cx="1328021" cy="464400"/>
          </a:xfrm>
          <a:prstGeom prst="rect">
            <a:avLst/>
          </a:prstGeom>
        </p:spPr>
      </p:pic>
      <p:sp>
        <p:nvSpPr>
          <p:cNvPr id="7" name="Platshållare för bild 8">
            <a:extLst>
              <a:ext uri="{FF2B5EF4-FFF2-40B4-BE49-F238E27FC236}">
                <a16:creationId xmlns:a16="http://schemas.microsoft.com/office/drawing/2014/main" id="{1C7D492C-7001-1409-3D8B-F7CD55473B6E}"/>
              </a:ext>
              <a:ext uri="{C183D7F6-B498-43B3-948B-1728B52AA6E4}">
                <adec:decorative xmlns:adec="http://schemas.microsoft.com/office/drawing/2017/decorative" val="1"/>
              </a:ext>
            </a:extLst>
          </p:cNvPr>
          <p:cNvSpPr>
            <a:spLocks noGrp="1"/>
          </p:cNvSpPr>
          <p:nvPr>
            <p:ph type="pic" sz="quarter" idx="14"/>
          </p:nvPr>
        </p:nvSpPr>
        <p:spPr>
          <a:xfrm>
            <a:off x="8442" y="1292"/>
            <a:ext cx="5745821" cy="6857999"/>
          </a:xfrm>
          <a:custGeom>
            <a:avLst/>
            <a:gdLst>
              <a:gd name="connsiteX0" fmla="*/ 0 w 5745821"/>
              <a:gd name="connsiteY0" fmla="*/ 0 h 6857999"/>
              <a:gd name="connsiteX1" fmla="*/ 5745821 w 5745821"/>
              <a:gd name="connsiteY1" fmla="*/ 0 h 6857999"/>
              <a:gd name="connsiteX2" fmla="*/ 4068368 w 5745821"/>
              <a:gd name="connsiteY2" fmla="*/ 6857999 h 6857999"/>
              <a:gd name="connsiteX3" fmla="*/ 0 w 574582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5745821" h="6857999">
                <a:moveTo>
                  <a:pt x="0" y="0"/>
                </a:moveTo>
                <a:lnTo>
                  <a:pt x="5745821" y="0"/>
                </a:lnTo>
                <a:lnTo>
                  <a:pt x="4068368" y="6857999"/>
                </a:lnTo>
                <a:lnTo>
                  <a:pt x="0" y="6857999"/>
                </a:lnTo>
                <a:close/>
              </a:path>
            </a:pathLst>
          </a:custGeom>
          <a:noFill/>
        </p:spPr>
        <p:txBody>
          <a:bodyPr wrap="square" tIns="288000">
            <a:noAutofit/>
          </a:bodyPr>
          <a:lstStyle>
            <a:lvl1pPr marL="0" indent="0" algn="ctr">
              <a:buFont typeface="Arial" panose="020B0604020202020204" pitchFamily="34" charset="0"/>
              <a:buNone/>
              <a:defRPr sz="1800"/>
            </a:lvl1pPr>
          </a:lstStyle>
          <a:p>
            <a:r>
              <a:rPr lang="sv-SE" dirty="0"/>
              <a:t>Klicka på ikonen för att lägga till en bild</a:t>
            </a:r>
          </a:p>
        </p:txBody>
      </p:sp>
    </p:spTree>
    <p:extLst>
      <p:ext uri="{BB962C8B-B14F-4D97-AF65-F5344CB8AC3E}">
        <p14:creationId xmlns:p14="http://schemas.microsoft.com/office/powerpoint/2010/main" val="150339094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Rubrikbild med f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Frihandsfigur 7">
            <a:extLst>
              <a:ext uri="{FF2B5EF4-FFF2-40B4-BE49-F238E27FC236}">
                <a16:creationId xmlns:a16="http://schemas.microsoft.com/office/drawing/2014/main" id="{61472155-B46D-BB01-DD29-FD19AB579B1F}"/>
              </a:ext>
              <a:ext uri="{C183D7F6-B498-43B3-948B-1728B52AA6E4}">
                <adec:decorative xmlns:adec="http://schemas.microsoft.com/office/drawing/2017/decorative" val="1"/>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pic>
        <p:nvPicPr>
          <p:cNvPr id="28" name="Bildobjekt 7">
            <a:extLst>
              <a:ext uri="{FF2B5EF4-FFF2-40B4-BE49-F238E27FC236}">
                <a16:creationId xmlns:a16="http://schemas.microsoft.com/office/drawing/2014/main" id="{D9DE757D-E17A-8126-E5A7-D5AF935BF75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09832" y="509181"/>
            <a:ext cx="1492738" cy="522000"/>
          </a:xfrm>
          <a:prstGeom prst="rect">
            <a:avLst/>
          </a:prstGeom>
        </p:spPr>
      </p:pic>
      <p:sp>
        <p:nvSpPr>
          <p:cNvPr id="30" name="Platshållare för bild 29" descr="Alternativtext som beskriver bilden eller kryssa i &quot;Markera som dekorativ&quot;">
            <a:extLst>
              <a:ext uri="{FF2B5EF4-FFF2-40B4-BE49-F238E27FC236}">
                <a16:creationId xmlns:a16="http://schemas.microsoft.com/office/drawing/2014/main" id="{469B23A3-6CDE-D6ED-CA43-6988C9614E6A}"/>
              </a:ext>
            </a:extLst>
          </p:cNvPr>
          <p:cNvSpPr>
            <a:spLocks noGrp="1"/>
          </p:cNvSpPr>
          <p:nvPr>
            <p:ph type="pic" sz="quarter" idx="15"/>
          </p:nvPr>
        </p:nvSpPr>
        <p:spPr>
          <a:xfrm>
            <a:off x="5486402" y="-1"/>
            <a:ext cx="6705599" cy="6861600"/>
          </a:xfrm>
          <a:custGeom>
            <a:avLst/>
            <a:gdLst>
              <a:gd name="connsiteX0" fmla="*/ 1969134 w 6705599"/>
              <a:gd name="connsiteY0" fmla="*/ 0 h 6857997"/>
              <a:gd name="connsiteX1" fmla="*/ 5436301 w 6705599"/>
              <a:gd name="connsiteY1" fmla="*/ 0 h 6857997"/>
              <a:gd name="connsiteX2" fmla="*/ 6705599 w 6705599"/>
              <a:gd name="connsiteY2" fmla="*/ 3040090 h 6857997"/>
              <a:gd name="connsiteX3" fmla="*/ 6705599 w 6705599"/>
              <a:gd name="connsiteY3" fmla="*/ 6857997 h 6857997"/>
              <a:gd name="connsiteX4" fmla="*/ 0 w 6705599"/>
              <a:gd name="connsiteY4" fmla="*/ 6857997 h 685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5599" h="6857997">
                <a:moveTo>
                  <a:pt x="1969134" y="0"/>
                </a:moveTo>
                <a:lnTo>
                  <a:pt x="5436301" y="0"/>
                </a:lnTo>
                <a:lnTo>
                  <a:pt x="6705599" y="3040090"/>
                </a:lnTo>
                <a:lnTo>
                  <a:pt x="6705599" y="6857997"/>
                </a:lnTo>
                <a:lnTo>
                  <a:pt x="0" y="6857997"/>
                </a:lnTo>
                <a:close/>
              </a:path>
            </a:pathLst>
          </a:custGeom>
          <a:noFill/>
        </p:spPr>
        <p:txBody>
          <a:bodyPr wrap="square" tIns="2412000">
            <a:noAutofit/>
          </a:bodyPr>
          <a:lstStyle>
            <a:lvl1pPr marL="0" indent="0" algn="ctr">
              <a:buNone/>
              <a:defRPr sz="1800">
                <a:solidFill>
                  <a:schemeClr val="bg1"/>
                </a:solidFill>
              </a:defRPr>
            </a:lvl1pPr>
          </a:lstStyle>
          <a:p>
            <a:r>
              <a:rPr lang="sv-SE" dirty="0"/>
              <a:t>Klicka på ikonen för att lägga till en bild</a:t>
            </a:r>
          </a:p>
        </p:txBody>
      </p:sp>
      <p:sp>
        <p:nvSpPr>
          <p:cNvPr id="2" name="Rubrik 1">
            <a:extLst>
              <a:ext uri="{FF2B5EF4-FFF2-40B4-BE49-F238E27FC236}">
                <a16:creationId xmlns:a16="http://schemas.microsoft.com/office/drawing/2014/main" id="{0D78243E-6204-91A9-CD11-3ED87BEB4F9A}"/>
              </a:ext>
            </a:extLst>
          </p:cNvPr>
          <p:cNvSpPr>
            <a:spLocks noGrp="1"/>
          </p:cNvSpPr>
          <p:nvPr>
            <p:ph type="ctrTitle"/>
          </p:nvPr>
        </p:nvSpPr>
        <p:spPr>
          <a:xfrm>
            <a:off x="554401" y="2502568"/>
            <a:ext cx="5777648" cy="1116000"/>
          </a:xfrm>
        </p:spPr>
        <p:txBody>
          <a:bodyPr lIns="0" tIns="0" rIns="0" bIns="0" anchor="b"/>
          <a:lstStyle>
            <a:lvl1pPr algn="l">
              <a:lnSpc>
                <a:spcPct val="84000"/>
              </a:lnSpc>
              <a:defRPr sz="4000">
                <a:solidFill>
                  <a:schemeClr val="tx1"/>
                </a:solidFill>
              </a:defRPr>
            </a:lvl1pPr>
          </a:lstStyle>
          <a:p>
            <a:r>
              <a:rPr lang="sv-SE" dirty="0"/>
              <a:t>Klicka här för att ändra mall för rubrikformat</a:t>
            </a:r>
          </a:p>
        </p:txBody>
      </p:sp>
      <p:sp>
        <p:nvSpPr>
          <p:cNvPr id="3" name="Underrubrik 2">
            <a:extLst>
              <a:ext uri="{FF2B5EF4-FFF2-40B4-BE49-F238E27FC236}">
                <a16:creationId xmlns:a16="http://schemas.microsoft.com/office/drawing/2014/main" id="{037EE5B3-5FC9-92CE-3483-C9864B90A471}"/>
              </a:ext>
            </a:extLst>
          </p:cNvPr>
          <p:cNvSpPr>
            <a:spLocks noGrp="1"/>
          </p:cNvSpPr>
          <p:nvPr>
            <p:ph type="subTitle" idx="1"/>
          </p:nvPr>
        </p:nvSpPr>
        <p:spPr>
          <a:xfrm>
            <a:off x="552450" y="3740150"/>
            <a:ext cx="5470215" cy="651600"/>
          </a:xfrm>
        </p:spPr>
        <p:txBody>
          <a:bodyPr lIns="0" rIns="0" bIns="0"/>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4" name="Platshållare för datum 3">
            <a:extLst>
              <a:ext uri="{FF2B5EF4-FFF2-40B4-BE49-F238E27FC236}">
                <a16:creationId xmlns:a16="http://schemas.microsoft.com/office/drawing/2014/main" id="{A1832C76-70D2-007C-903C-E2096FC68EA4}"/>
              </a:ext>
            </a:extLst>
          </p:cNvPr>
          <p:cNvSpPr>
            <a:spLocks noGrp="1"/>
          </p:cNvSpPr>
          <p:nvPr>
            <p:ph type="dt" sz="half" idx="10"/>
          </p:nvPr>
        </p:nvSpPr>
        <p:spPr>
          <a:xfrm>
            <a:off x="552447" y="5806165"/>
            <a:ext cx="1009915" cy="198031"/>
          </a:xfrm>
        </p:spPr>
        <p:txBody>
          <a:bodyPr/>
          <a:lstStyle>
            <a:lvl1pPr>
              <a:defRPr sz="900">
                <a:solidFill>
                  <a:srgbClr val="FF832C"/>
                </a:solidFill>
              </a:defRPr>
            </a:lvl1pPr>
          </a:lstStyle>
          <a:p>
            <a:fld id="{80DD4D5F-A2B1-49C9-B894-60A0EEB14061}" type="datetime3">
              <a:rPr lang="sv-SE" smtClean="0"/>
              <a:t>26-06-04</a:t>
            </a:fld>
            <a:endParaRPr lang="sv-SE" dirty="0"/>
          </a:p>
        </p:txBody>
      </p:sp>
      <p:sp>
        <p:nvSpPr>
          <p:cNvPr id="13" name="Platshållare för text 10">
            <a:extLst>
              <a:ext uri="{FF2B5EF4-FFF2-40B4-BE49-F238E27FC236}">
                <a16:creationId xmlns:a16="http://schemas.microsoft.com/office/drawing/2014/main" id="{BCDA3AAC-82A5-5E5A-D030-03628BF84AA1}"/>
              </a:ext>
            </a:extLst>
          </p:cNvPr>
          <p:cNvSpPr>
            <a:spLocks noGrp="1"/>
          </p:cNvSpPr>
          <p:nvPr>
            <p:ph type="body" sz="quarter" idx="13" hasCustomPrompt="1"/>
          </p:nvPr>
        </p:nvSpPr>
        <p:spPr>
          <a:xfrm>
            <a:off x="552449" y="6049290"/>
            <a:ext cx="3473448" cy="171536"/>
          </a:xfrm>
        </p:spPr>
        <p:txBody>
          <a:bodyPr lIns="0" rIns="0" bIns="0" anchor="ctr"/>
          <a:lstStyle>
            <a:lvl1pPr marL="0" indent="0">
              <a:buNone/>
              <a:defRPr sz="900">
                <a:solidFill>
                  <a:schemeClr val="accent5"/>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Namn</a:t>
            </a:r>
          </a:p>
        </p:txBody>
      </p:sp>
      <p:sp>
        <p:nvSpPr>
          <p:cNvPr id="11" name="Platshållare för text 10">
            <a:extLst>
              <a:ext uri="{FF2B5EF4-FFF2-40B4-BE49-F238E27FC236}">
                <a16:creationId xmlns:a16="http://schemas.microsoft.com/office/drawing/2014/main" id="{50EC2E7D-9616-2304-9D9A-41CE7A725BAA}"/>
              </a:ext>
            </a:extLst>
          </p:cNvPr>
          <p:cNvSpPr>
            <a:spLocks noGrp="1"/>
          </p:cNvSpPr>
          <p:nvPr>
            <p:ph type="body" sz="quarter" idx="14" hasCustomPrompt="1"/>
          </p:nvPr>
        </p:nvSpPr>
        <p:spPr>
          <a:xfrm>
            <a:off x="552446" y="6237338"/>
            <a:ext cx="3473451" cy="142875"/>
          </a:xfrm>
        </p:spPr>
        <p:txBody>
          <a:bodyPr lIns="0" rIns="0" bIns="0" anchor="ctr"/>
          <a:lstStyle>
            <a:lvl1pPr marL="0" indent="0">
              <a:buNone/>
              <a:defRPr sz="900">
                <a:solidFill>
                  <a:srgbClr val="FF832C"/>
                </a:solidFill>
              </a:defRPr>
            </a:lvl1pPr>
            <a:lvl2pPr marL="457200" indent="0">
              <a:buNone/>
              <a:defRPr sz="900">
                <a:solidFill>
                  <a:schemeClr val="accent5"/>
                </a:solidFill>
              </a:defRPr>
            </a:lvl2pPr>
            <a:lvl3pPr marL="914400" indent="0">
              <a:buNone/>
              <a:defRPr sz="900">
                <a:solidFill>
                  <a:schemeClr val="accent5"/>
                </a:solidFill>
              </a:defRPr>
            </a:lvl3pPr>
            <a:lvl4pPr marL="1371600" indent="0">
              <a:buNone/>
              <a:defRPr sz="900">
                <a:solidFill>
                  <a:schemeClr val="accent5"/>
                </a:solidFill>
              </a:defRPr>
            </a:lvl4pPr>
            <a:lvl5pPr marL="1828800" indent="0">
              <a:buNone/>
              <a:defRPr sz="900">
                <a:solidFill>
                  <a:schemeClr val="accent5"/>
                </a:solidFill>
              </a:defRPr>
            </a:lvl5pPr>
          </a:lstStyle>
          <a:p>
            <a:pPr lvl="0"/>
            <a:r>
              <a:rPr lang="sv-SE" dirty="0"/>
              <a:t>Enhet/avdelning</a:t>
            </a:r>
          </a:p>
        </p:txBody>
      </p:sp>
      <p:sp>
        <p:nvSpPr>
          <p:cNvPr id="14" name="Platshållare för text 8">
            <a:extLst>
              <a:ext uri="{FF2B5EF4-FFF2-40B4-BE49-F238E27FC236}">
                <a16:creationId xmlns:a16="http://schemas.microsoft.com/office/drawing/2014/main" id="{E69CC9DC-3F0D-42E3-1DAA-028BA2E9F60F}"/>
              </a:ext>
              <a:ext uri="{C183D7F6-B498-43B3-948B-1728B52AA6E4}">
                <adec:decorative xmlns:adec="http://schemas.microsoft.com/office/drawing/2017/decorative" val="1"/>
              </a:ext>
            </a:extLst>
          </p:cNvPr>
          <p:cNvSpPr>
            <a:spLocks noGrp="1"/>
          </p:cNvSpPr>
          <p:nvPr>
            <p:ph type="body" sz="quarter" idx="16" hasCustomPrompt="1"/>
          </p:nvPr>
        </p:nvSpPr>
        <p:spPr>
          <a:xfrm>
            <a:off x="554109" y="6023351"/>
            <a:ext cx="180000" cy="10800"/>
          </a:xfrm>
          <a:solidFill>
            <a:srgbClr val="FF832C"/>
          </a:solidFill>
          <a:ln>
            <a:solidFill>
              <a:srgbClr val="061727">
                <a:alpha val="0"/>
              </a:srgbClr>
            </a:solidFill>
          </a:ln>
        </p:spPr>
        <p:txBody>
          <a:bodyPr/>
          <a:lstStyle>
            <a:lvl1pPr marL="0" indent="0">
              <a:buNone/>
              <a:defRPr sz="200"/>
            </a:lvl1pPr>
            <a:lvl2pPr>
              <a:defRPr sz="200"/>
            </a:lvl2pPr>
            <a:lvl3pPr>
              <a:defRPr sz="200"/>
            </a:lvl3pPr>
            <a:lvl4pPr>
              <a:defRPr sz="200"/>
            </a:lvl4pPr>
            <a:lvl5pPr>
              <a:defRPr sz="200"/>
            </a:lvl5pPr>
          </a:lstStyle>
          <a:p>
            <a:pPr lvl="0"/>
            <a:r>
              <a:rPr lang="sv-SE" dirty="0"/>
              <a:t>
              </a:t>
            </a:r>
          </a:p>
        </p:txBody>
      </p:sp>
      <p:sp>
        <p:nvSpPr>
          <p:cNvPr id="5" name="Platshållare för sidfot 4">
            <a:extLst>
              <a:ext uri="{FF2B5EF4-FFF2-40B4-BE49-F238E27FC236}">
                <a16:creationId xmlns:a16="http://schemas.microsoft.com/office/drawing/2014/main" id="{1A416973-C155-F962-8AF3-CE31F29C633B}"/>
              </a:ext>
              <a:ext uri="{C183D7F6-B498-43B3-948B-1728B52AA6E4}">
                <adec:decorative xmlns:adec="http://schemas.microsoft.com/office/drawing/2017/decorative" val="1"/>
              </a:ext>
            </a:extLst>
          </p:cNvPr>
          <p:cNvSpPr>
            <a:spLocks noGrp="1"/>
          </p:cNvSpPr>
          <p:nvPr>
            <p:ph type="ftr" sz="quarter" idx="11"/>
          </p:nvPr>
        </p:nvSpPr>
        <p:spPr>
          <a:xfrm>
            <a:off x="819574" y="7049830"/>
            <a:ext cx="3473452" cy="142875"/>
          </a:xfrm>
        </p:spPr>
        <p:txBody>
          <a:bodyPr/>
          <a:lstStyle>
            <a:lvl1pPr algn="l">
              <a:defRPr sz="900">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A2820114-64CE-BC1C-2CC4-A006533EDF5F}"/>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342337026"/>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vsnittsrubrik">
    <p:bg>
      <p:bgPr>
        <a:solidFill>
          <a:schemeClr val="accent1"/>
        </a:solidFill>
        <a:effectLst/>
      </p:bgPr>
    </p:bg>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3EF16BEA-0666-D5B7-4F94-A86D0966E281}"/>
              </a:ext>
              <a:ext uri="{C183D7F6-B498-43B3-948B-1728B52AA6E4}">
                <adec:decorative xmlns:adec="http://schemas.microsoft.com/office/drawing/2017/decorative" val="1"/>
              </a:ext>
            </a:extLst>
          </p:cNvPr>
          <p:cNvGrpSpPr/>
          <p:nvPr/>
        </p:nvGrpSpPr>
        <p:grpSpPr>
          <a:xfrm>
            <a:off x="-1" y="0"/>
            <a:ext cx="12192001" cy="6859786"/>
            <a:chOff x="-1" y="0"/>
            <a:chExt cx="12192001" cy="6859786"/>
          </a:xfrm>
        </p:grpSpPr>
        <p:sp>
          <p:nvSpPr>
            <p:cNvPr id="13" name="Frihandsfigur 7">
              <a:extLst>
                <a:ext uri="{FF2B5EF4-FFF2-40B4-BE49-F238E27FC236}">
                  <a16:creationId xmlns:a16="http://schemas.microsoft.com/office/drawing/2014/main" id="{84EF5997-3EBA-BF8F-7B1C-028B97F684A0}"/>
                </a:ext>
              </a:extLst>
            </p:cNvPr>
            <p:cNvSpPr/>
            <p:nvPr/>
          </p:nvSpPr>
          <p:spPr>
            <a:xfrm>
              <a:off x="-1" y="0"/>
              <a:ext cx="12192001" cy="6859786"/>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10">
                  <a:srgbClr val="091F36"/>
                </a:gs>
                <a:gs pos="75000">
                  <a:srgbClr val="061727"/>
                </a:gs>
                <a:gs pos="98000">
                  <a:srgbClr val="061727"/>
                </a:gs>
                <a:gs pos="24000">
                  <a:srgbClr val="0B233E"/>
                </a:gs>
                <a:gs pos="0">
                  <a:srgbClr val="0B233E"/>
                </a:gs>
              </a:gsLst>
              <a:lin ang="0" scaled="0"/>
            </a:gradFill>
            <a:ln w="6322" cap="flat">
              <a:noFill/>
              <a:prstDash val="solid"/>
              <a:miter/>
            </a:ln>
          </p:spPr>
          <p:txBody>
            <a:bodyPr rtlCol="0" anchor="ctr"/>
            <a:lstStyle/>
            <a:p>
              <a:endParaRPr lang="sv-SE" dirty="0"/>
            </a:p>
          </p:txBody>
        </p:sp>
        <p:sp>
          <p:nvSpPr>
            <p:cNvPr id="14" name="Frihandsfigur 8">
              <a:extLst>
                <a:ext uri="{FF2B5EF4-FFF2-40B4-BE49-F238E27FC236}">
                  <a16:creationId xmlns:a16="http://schemas.microsoft.com/office/drawing/2014/main" id="{409209F4-737D-6975-C75A-4618AD83A4C3}"/>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75000">
                  <a:srgbClr val="0B233E"/>
                </a:gs>
                <a:gs pos="25000">
                  <a:srgbClr val="061727"/>
                </a:gs>
                <a:gs pos="100000">
                  <a:srgbClr val="0B233E"/>
                </a:gs>
                <a:gs pos="50000">
                  <a:srgbClr val="091E35"/>
                </a:gs>
                <a:gs pos="0">
                  <a:srgbClr val="061727"/>
                </a:gs>
              </a:gsLst>
              <a:lin ang="5400000" scaled="0"/>
            </a:gradFill>
            <a:ln w="6322" cap="flat">
              <a:noFill/>
              <a:prstDash val="solid"/>
              <a:miter/>
            </a:ln>
          </p:spPr>
          <p:txBody>
            <a:bodyPr rtlCol="0" anchor="ctr"/>
            <a:lstStyle/>
            <a:p>
              <a:endParaRPr lang="sv-SE" dirty="0"/>
            </a:p>
          </p:txBody>
        </p:sp>
        <p:sp>
          <p:nvSpPr>
            <p:cNvPr id="15" name="Frihandsfigur 16">
              <a:extLst>
                <a:ext uri="{FF2B5EF4-FFF2-40B4-BE49-F238E27FC236}">
                  <a16:creationId xmlns:a16="http://schemas.microsoft.com/office/drawing/2014/main" id="{B8435FA0-90E2-0107-AB53-B9BBA2D8AA47}"/>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091F36"/>
                </a:gs>
                <a:gs pos="75000">
                  <a:srgbClr val="0B233E"/>
                </a:gs>
                <a:gs pos="25000">
                  <a:srgbClr val="061727"/>
                </a:gs>
                <a:gs pos="100000">
                  <a:srgbClr val="0B233E"/>
                </a:gs>
                <a:gs pos="0">
                  <a:srgbClr val="061727"/>
                </a:gs>
              </a:gsLst>
              <a:lin ang="0" scaled="0"/>
            </a:gradFill>
            <a:ln w="6322" cap="flat">
              <a:noFill/>
              <a:prstDash val="solid"/>
              <a:miter/>
            </a:ln>
          </p:spPr>
          <p:txBody>
            <a:bodyPr rtlCol="0" anchor="ctr"/>
            <a:lstStyle/>
            <a:p>
              <a:endParaRPr lang="sv-SE" dirty="0"/>
            </a:p>
          </p:txBody>
        </p:sp>
      </p:gr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solidFill>
                  <a:schemeClr val="tx1"/>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093B2885-43FF-4769-B906-135F347ED958}" type="datetime3">
              <a:rPr lang="sv-SE" smtClean="0"/>
              <a:t>26-06-04</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2"/>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pic>
        <p:nvPicPr>
          <p:cNvPr id="9" name="Bildobjekt 7">
            <a:extLst>
              <a:ext uri="{FF2B5EF4-FFF2-40B4-BE49-F238E27FC236}">
                <a16:creationId xmlns:a16="http://schemas.microsoft.com/office/drawing/2014/main" id="{B5B09293-4A04-D315-6EB8-87A6804D15A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443858" y="6047117"/>
            <a:ext cx="1328021" cy="464400"/>
          </a:xfrm>
          <a:prstGeom prst="rect">
            <a:avLst/>
          </a:prstGeom>
        </p:spPr>
      </p:pic>
    </p:spTree>
    <p:extLst>
      <p:ext uri="{BB962C8B-B14F-4D97-AF65-F5344CB8AC3E}">
        <p14:creationId xmlns:p14="http://schemas.microsoft.com/office/powerpoint/2010/main" val="2288449456"/>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Avsnittsrubrik beige">
    <p:bg>
      <p:bgPr>
        <a:solidFill>
          <a:srgbClr val="F8EFE9"/>
        </a:solidFill>
        <a:effectLst/>
      </p:bgPr>
    </p:bg>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5756293A-C27F-4F34-AF0A-B2D66CCC1E48}"/>
              </a:ext>
              <a:ext uri="{C183D7F6-B498-43B3-948B-1728B52AA6E4}">
                <adec:decorative xmlns:adec="http://schemas.microsoft.com/office/drawing/2017/decorative" val="1"/>
              </a:ext>
            </a:extLst>
          </p:cNvPr>
          <p:cNvGrpSpPr/>
          <p:nvPr userDrawn="1"/>
        </p:nvGrpSpPr>
        <p:grpSpPr>
          <a:xfrm flipV="1">
            <a:off x="-2" y="0"/>
            <a:ext cx="12192002" cy="6858000"/>
            <a:chOff x="-2" y="0"/>
            <a:chExt cx="12192002" cy="6858000"/>
          </a:xfrm>
        </p:grpSpPr>
        <p:sp>
          <p:nvSpPr>
            <p:cNvPr id="8" name="Frihandsfigur 8">
              <a:extLst>
                <a:ext uri="{FF2B5EF4-FFF2-40B4-BE49-F238E27FC236}">
                  <a16:creationId xmlns:a16="http://schemas.microsoft.com/office/drawing/2014/main" id="{6FCC2738-5B39-9C43-A076-6E36C591D9CF}"/>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7F2EE"/>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1" name="Frihandsfigur 9">
              <a:extLst>
                <a:ext uri="{FF2B5EF4-FFF2-40B4-BE49-F238E27FC236}">
                  <a16:creationId xmlns:a16="http://schemas.microsoft.com/office/drawing/2014/main" id="{BA961FBC-5DCD-BA15-A629-44AA6433940B}"/>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dirty="0"/>
            </a:p>
          </p:txBody>
        </p:sp>
        <p:sp>
          <p:nvSpPr>
            <p:cNvPr id="13" name="Frihandsfigur 10">
              <a:extLst>
                <a:ext uri="{FF2B5EF4-FFF2-40B4-BE49-F238E27FC236}">
                  <a16:creationId xmlns:a16="http://schemas.microsoft.com/office/drawing/2014/main" id="{1798F231-7C5C-4CEF-5DE8-410E2AE7B61F}"/>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5000">
                  <a:srgbClr val="F6EFE9"/>
                </a:gs>
              </a:gsLst>
              <a:lin ang="0" scaled="0"/>
            </a:gradFill>
            <a:ln w="6322" cap="flat">
              <a:noFill/>
              <a:prstDash val="solid"/>
              <a:miter/>
            </a:ln>
          </p:spPr>
          <p:txBody>
            <a:bodyPr rtlCol="0" anchor="ctr"/>
            <a:lstStyle/>
            <a:p>
              <a:endParaRPr lang="sv-SE" dirty="0"/>
            </a:p>
          </p:txBody>
        </p:sp>
      </p:gr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5B4425C3-79A0-48CD-967D-F854267ED821}" type="datetime3">
              <a:rPr lang="sv-SE" smtClean="0"/>
              <a:t>26-06-04</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2"/>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Tree>
    <p:extLst>
      <p:ext uri="{BB962C8B-B14F-4D97-AF65-F5344CB8AC3E}">
        <p14:creationId xmlns:p14="http://schemas.microsoft.com/office/powerpoint/2010/main" val="46987091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Avsnittsrubrik foto med ljus text">
    <p:bg>
      <p:bgPr>
        <a:solidFill>
          <a:srgbClr val="061727"/>
        </a:solidFill>
        <a:effectLst/>
      </p:bgPr>
    </p:bg>
    <p:spTree>
      <p:nvGrpSpPr>
        <p:cNvPr id="1" name=""/>
        <p:cNvGrpSpPr/>
        <p:nvPr/>
      </p:nvGrpSpPr>
      <p:grpSpPr>
        <a:xfrm>
          <a:off x="0" y="0"/>
          <a:ext cx="0" cy="0"/>
          <a:chOff x="0" y="0"/>
          <a:chExt cx="0" cy="0"/>
        </a:xfrm>
      </p:grpSpPr>
      <p:sp>
        <p:nvSpPr>
          <p:cNvPr id="8" name="Platshållare för bild 7" descr="Alternativtext som beskriver bilden eller kryssa i &quot;Markera som dekorativ&quot;">
            <a:extLst>
              <a:ext uri="{FF2B5EF4-FFF2-40B4-BE49-F238E27FC236}">
                <a16:creationId xmlns:a16="http://schemas.microsoft.com/office/drawing/2014/main" id="{5FB7BDB1-F346-5219-10C7-81AE76EDE2F8}"/>
              </a:ext>
            </a:extLst>
          </p:cNvPr>
          <p:cNvSpPr>
            <a:spLocks noGrp="1"/>
          </p:cNvSpPr>
          <p:nvPr>
            <p:ph type="pic" sz="quarter" idx="13"/>
          </p:nvPr>
        </p:nvSpPr>
        <p:spPr>
          <a:xfrm>
            <a:off x="0" y="0"/>
            <a:ext cx="12192000" cy="6858000"/>
          </a:xfrm>
        </p:spPr>
        <p:txBody>
          <a:bodyPr tIns="288000"/>
          <a:lstStyle>
            <a:lvl1pPr marL="0" indent="0" algn="ctr">
              <a:buNone/>
              <a:defRPr sz="1800">
                <a:solidFill>
                  <a:schemeClr val="bg1"/>
                </a:solidFill>
              </a:defRPr>
            </a:lvl1pPr>
          </a:lstStyle>
          <a:p>
            <a:r>
              <a:rPr lang="sv-SE" dirty="0"/>
              <a:t>Klicka på ikonen för att lägga till en bild</a:t>
            </a:r>
          </a:p>
        </p:txBody>
      </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solidFill>
                  <a:schemeClr val="tx1"/>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9B7948A0-C8DE-4EA4-B26E-286143A6E0D8}" type="datetime3">
              <a:rPr lang="sv-SE" smtClean="0"/>
              <a:t>26-06-04</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1"/>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11" name="Platshållare för text 10">
            <a:extLst>
              <a:ext uri="{FF2B5EF4-FFF2-40B4-BE49-F238E27FC236}">
                <a16:creationId xmlns:a16="http://schemas.microsoft.com/office/drawing/2014/main" id="{71A701F0-7639-34C5-A4CF-18B6BE07AE98}"/>
              </a:ext>
              <a:ext uri="{C183D7F6-B498-43B3-948B-1728B52AA6E4}">
                <adec:decorative xmlns:adec="http://schemas.microsoft.com/office/drawing/2017/decorative" val="1"/>
              </a:ext>
            </a:extLst>
          </p:cNvPr>
          <p:cNvSpPr>
            <a:spLocks noGrp="1"/>
          </p:cNvSpPr>
          <p:nvPr>
            <p:ph type="body" sz="quarter" idx="14" hasCustomPrompt="1"/>
          </p:nvPr>
        </p:nvSpPr>
        <p:spPr>
          <a:xfrm>
            <a:off x="10443858" y="6047117"/>
            <a:ext cx="1328021" cy="46440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solidFill>
              <a:srgbClr val="061727">
                <a:alpha val="0"/>
              </a:srgbClr>
            </a:solidFill>
          </a:ln>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80988299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vsnittsrubrik foto med mörk text">
    <p:bg>
      <p:bgPr>
        <a:solidFill>
          <a:schemeClr val="tx2"/>
        </a:solidFill>
        <a:effectLst/>
      </p:bgPr>
    </p:bg>
    <p:spTree>
      <p:nvGrpSpPr>
        <p:cNvPr id="1" name=""/>
        <p:cNvGrpSpPr/>
        <p:nvPr/>
      </p:nvGrpSpPr>
      <p:grpSpPr>
        <a:xfrm>
          <a:off x="0" y="0"/>
          <a:ext cx="0" cy="0"/>
          <a:chOff x="0" y="0"/>
          <a:chExt cx="0" cy="0"/>
        </a:xfrm>
      </p:grpSpPr>
      <p:sp>
        <p:nvSpPr>
          <p:cNvPr id="8" name="Platshållare för bild 7" descr="Alternativtext som beskriver bilden eller kryssa i &quot;Markera som dekorativ&quot;">
            <a:extLst>
              <a:ext uri="{FF2B5EF4-FFF2-40B4-BE49-F238E27FC236}">
                <a16:creationId xmlns:a16="http://schemas.microsoft.com/office/drawing/2014/main" id="{5FB7BDB1-F346-5219-10C7-81AE76EDE2F8}"/>
              </a:ext>
            </a:extLst>
          </p:cNvPr>
          <p:cNvSpPr>
            <a:spLocks noGrp="1"/>
          </p:cNvSpPr>
          <p:nvPr>
            <p:ph type="pic" sz="quarter" idx="13"/>
          </p:nvPr>
        </p:nvSpPr>
        <p:spPr>
          <a:xfrm>
            <a:off x="0" y="0"/>
            <a:ext cx="12192000" cy="6858000"/>
          </a:xfrm>
        </p:spPr>
        <p:txBody>
          <a:bodyPr tIns="288000"/>
          <a:lstStyle>
            <a:lvl1pPr marL="0" indent="0" algn="ctr">
              <a:buNone/>
              <a:defRPr sz="1800">
                <a:solidFill>
                  <a:schemeClr val="bg1"/>
                </a:solidFill>
              </a:defRPr>
            </a:lvl1pPr>
          </a:lstStyle>
          <a:p>
            <a:r>
              <a:rPr lang="sv-SE" dirty="0"/>
              <a:t>Klicka på ikonen för att lägga till en bild</a:t>
            </a:r>
          </a:p>
        </p:txBody>
      </p:sp>
      <p:sp>
        <p:nvSpPr>
          <p:cNvPr id="2" name="Rubrik 1">
            <a:extLst>
              <a:ext uri="{FF2B5EF4-FFF2-40B4-BE49-F238E27FC236}">
                <a16:creationId xmlns:a16="http://schemas.microsoft.com/office/drawing/2014/main" id="{3D1AB072-0D56-17C4-3ACF-E20DC263E73B}"/>
              </a:ext>
            </a:extLst>
          </p:cNvPr>
          <p:cNvSpPr>
            <a:spLocks noGrp="1"/>
          </p:cNvSpPr>
          <p:nvPr>
            <p:ph type="title"/>
          </p:nvPr>
        </p:nvSpPr>
        <p:spPr>
          <a:xfrm>
            <a:off x="1397358" y="2148245"/>
            <a:ext cx="9950092" cy="1115338"/>
          </a:xfrm>
        </p:spPr>
        <p:txBody>
          <a:bodyPr anchor="b"/>
          <a:lstStyle>
            <a:lvl1pPr>
              <a:lnSpc>
                <a:spcPct val="84000"/>
              </a:lnSpc>
              <a:defRPr sz="4000">
                <a:solidFill>
                  <a:srgbClr val="061727"/>
                </a:solidFill>
              </a:defRPr>
            </a:lvl1p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E094BA1-AEAC-9A43-CE55-9C4B4AD1BD6F}"/>
              </a:ext>
            </a:extLst>
          </p:cNvPr>
          <p:cNvSpPr>
            <a:spLocks noGrp="1"/>
          </p:cNvSpPr>
          <p:nvPr>
            <p:ph type="body" idx="1"/>
          </p:nvPr>
        </p:nvSpPr>
        <p:spPr>
          <a:xfrm>
            <a:off x="1397358" y="3401592"/>
            <a:ext cx="9969409" cy="651600"/>
          </a:xfrm>
        </p:spPr>
        <p:txBody>
          <a:bodyPr/>
          <a:lstStyle>
            <a:lvl1pPr marL="0" indent="0">
              <a:lnSpc>
                <a:spcPct val="100000"/>
              </a:lnSpc>
              <a:spcBef>
                <a:spcPts val="0"/>
              </a:spcBef>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dirty="0"/>
              <a:t>Klicka här för att ändra format på bakgrundstexten</a:t>
            </a:r>
          </a:p>
        </p:txBody>
      </p:sp>
      <p:sp>
        <p:nvSpPr>
          <p:cNvPr id="4" name="Platshållare för datum 3">
            <a:extLst>
              <a:ext uri="{FF2B5EF4-FFF2-40B4-BE49-F238E27FC236}">
                <a16:creationId xmlns:a16="http://schemas.microsoft.com/office/drawing/2014/main" id="{6539F0E2-90BD-BB8B-8BE6-1CC221AEC90E}"/>
              </a:ext>
              <a:ext uri="{C183D7F6-B498-43B3-948B-1728B52AA6E4}">
                <adec:decorative xmlns:adec="http://schemas.microsoft.com/office/drawing/2017/decorative" val="1"/>
              </a:ext>
            </a:extLst>
          </p:cNvPr>
          <p:cNvSpPr>
            <a:spLocks noGrp="1"/>
          </p:cNvSpPr>
          <p:nvPr>
            <p:ph type="dt" sz="half" idx="10"/>
          </p:nvPr>
        </p:nvSpPr>
        <p:spPr>
          <a:xfrm>
            <a:off x="825321" y="7044786"/>
            <a:ext cx="1025106" cy="142875"/>
          </a:xfrm>
        </p:spPr>
        <p:txBody>
          <a:bodyPr/>
          <a:lstStyle>
            <a:lvl1pPr>
              <a:defRPr>
                <a:solidFill>
                  <a:srgbClr val="F0F0F0"/>
                </a:solidFill>
              </a:defRPr>
            </a:lvl1pPr>
          </a:lstStyle>
          <a:p>
            <a:fld id="{79B79EC2-D791-4E94-BC37-72536F0F2D54}" type="datetime3">
              <a:rPr lang="sv-SE" smtClean="0"/>
              <a:t>26-06-04</a:t>
            </a:fld>
            <a:endParaRPr lang="sv-SE" dirty="0"/>
          </a:p>
        </p:txBody>
      </p:sp>
      <p:sp>
        <p:nvSpPr>
          <p:cNvPr id="5" name="Platshållare för sidfot 4">
            <a:extLst>
              <a:ext uri="{FF2B5EF4-FFF2-40B4-BE49-F238E27FC236}">
                <a16:creationId xmlns:a16="http://schemas.microsoft.com/office/drawing/2014/main" id="{024F1822-E0C1-F7C4-DE92-67BE35E15F78}"/>
              </a:ext>
              <a:ext uri="{C183D7F6-B498-43B3-948B-1728B52AA6E4}">
                <adec:decorative xmlns:adec="http://schemas.microsoft.com/office/drawing/2017/decorative" val="1"/>
              </a:ext>
            </a:extLst>
          </p:cNvPr>
          <p:cNvSpPr>
            <a:spLocks noGrp="1"/>
          </p:cNvSpPr>
          <p:nvPr>
            <p:ph type="ftr" sz="quarter" idx="11"/>
          </p:nvPr>
        </p:nvSpPr>
        <p:spPr>
          <a:xfrm>
            <a:off x="1973505" y="7044786"/>
            <a:ext cx="6014138" cy="142875"/>
          </a:xfrm>
        </p:spPr>
        <p:txBody>
          <a:bodyPr/>
          <a:lstStyle>
            <a:lvl1pPr>
              <a:defRPr>
                <a:solidFill>
                  <a:srgbClr val="F0F0F0"/>
                </a:solidFill>
              </a:defRPr>
            </a:lvl1pPr>
          </a:lstStyle>
          <a:p>
            <a:r>
              <a:rPr lang="sv-SE" dirty="0"/>
              <a:t>Sidfot</a:t>
            </a:r>
          </a:p>
        </p:txBody>
      </p:sp>
      <p:sp>
        <p:nvSpPr>
          <p:cNvPr id="6" name="Platshållare för bildnummer 5">
            <a:extLst>
              <a:ext uri="{FF2B5EF4-FFF2-40B4-BE49-F238E27FC236}">
                <a16:creationId xmlns:a16="http://schemas.microsoft.com/office/drawing/2014/main" id="{177C1246-2085-0FC7-3053-911523131AF9}"/>
              </a:ext>
              <a:ext uri="{C183D7F6-B498-43B3-948B-1728B52AA6E4}">
                <adec:decorative xmlns:adec="http://schemas.microsoft.com/office/drawing/2017/decorative" val="1"/>
              </a:ext>
            </a:extLst>
          </p:cNvPr>
          <p:cNvSpPr>
            <a:spLocks noGrp="1"/>
          </p:cNvSpPr>
          <p:nvPr>
            <p:ph type="sldNum" sz="quarter" idx="12"/>
          </p:nvPr>
        </p:nvSpPr>
        <p:spPr>
          <a:xfrm>
            <a:off x="402653" y="7049830"/>
            <a:ext cx="299590" cy="142875"/>
          </a:xfrm>
        </p:spPr>
        <p:txBody>
          <a:bodyPr/>
          <a:lstStyle>
            <a:lvl1pPr>
              <a:defRPr>
                <a:solidFill>
                  <a:srgbClr val="F0F0F0"/>
                </a:solidFill>
              </a:defRPr>
            </a:lvl1pPr>
          </a:lstStyle>
          <a:p>
            <a:fld id="{F6C05EEB-4522-434C-B777-08D6E2D6AD2E}" type="slidenum">
              <a:rPr lang="sv-SE" smtClean="0"/>
              <a:pPr/>
              <a:t>‹#›</a:t>
            </a:fld>
            <a:endParaRPr lang="sv-SE" dirty="0"/>
          </a:p>
        </p:txBody>
      </p:sp>
      <p:sp>
        <p:nvSpPr>
          <p:cNvPr id="11" name="Platshållare för text 10">
            <a:extLst>
              <a:ext uri="{FF2B5EF4-FFF2-40B4-BE49-F238E27FC236}">
                <a16:creationId xmlns:a16="http://schemas.microsoft.com/office/drawing/2014/main" id="{71A701F0-7639-34C5-A4CF-18B6BE07AE98}"/>
              </a:ext>
              <a:ext uri="{C183D7F6-B498-43B3-948B-1728B52AA6E4}">
                <adec:decorative xmlns:adec="http://schemas.microsoft.com/office/drawing/2017/decorative" val="1"/>
              </a:ext>
            </a:extLst>
          </p:cNvPr>
          <p:cNvSpPr>
            <a:spLocks noGrp="1"/>
          </p:cNvSpPr>
          <p:nvPr>
            <p:ph type="body" sz="quarter" idx="14" hasCustomPrompt="1"/>
          </p:nvPr>
        </p:nvSpPr>
        <p:spPr>
          <a:xfrm>
            <a:off x="10443858" y="6047117"/>
            <a:ext cx="1328021" cy="46440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solidFill>
              <a:srgbClr val="061727">
                <a:alpha val="0"/>
              </a:srgbClr>
            </a:solidFill>
          </a:ln>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4438274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2.sv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5F3"/>
        </a:solidFill>
        <a:effectLst/>
      </p:bgPr>
    </p:bg>
    <p:spTree>
      <p:nvGrpSpPr>
        <p:cNvPr id="1" name=""/>
        <p:cNvGrpSpPr/>
        <p:nvPr/>
      </p:nvGrpSpPr>
      <p:grpSpPr>
        <a:xfrm>
          <a:off x="0" y="0"/>
          <a:ext cx="0" cy="0"/>
          <a:chOff x="0" y="0"/>
          <a:chExt cx="0" cy="0"/>
        </a:xfrm>
      </p:grpSpPr>
      <p:grpSp>
        <p:nvGrpSpPr>
          <p:cNvPr id="17" name="Grupp 16">
            <a:extLst>
              <a:ext uri="{FF2B5EF4-FFF2-40B4-BE49-F238E27FC236}">
                <a16:creationId xmlns:a16="http://schemas.microsoft.com/office/drawing/2014/main" id="{5170DA73-D8EE-27E1-4C2D-ABFAAF2D478D}"/>
              </a:ext>
              <a:ext uri="{C183D7F6-B498-43B3-948B-1728B52AA6E4}">
                <adec:decorative xmlns:adec="http://schemas.microsoft.com/office/drawing/2017/decorative" val="1"/>
              </a:ext>
            </a:extLst>
          </p:cNvPr>
          <p:cNvGrpSpPr/>
          <p:nvPr userDrawn="1"/>
        </p:nvGrpSpPr>
        <p:grpSpPr>
          <a:xfrm>
            <a:off x="-2" y="0"/>
            <a:ext cx="12192002" cy="6858000"/>
            <a:chOff x="-2" y="0"/>
            <a:chExt cx="12192002" cy="6858000"/>
          </a:xfrm>
        </p:grpSpPr>
        <p:sp>
          <p:nvSpPr>
            <p:cNvPr id="18" name="Frihandsfigur 8">
              <a:extLst>
                <a:ext uri="{FF2B5EF4-FFF2-40B4-BE49-F238E27FC236}">
                  <a16:creationId xmlns:a16="http://schemas.microsoft.com/office/drawing/2014/main" id="{E9A5E958-3264-4CAA-F264-7ADD4F566A4A}"/>
                </a:ext>
              </a:extLst>
            </p:cNvPr>
            <p:cNvSpPr/>
            <p:nvPr/>
          </p:nvSpPr>
          <p:spPr>
            <a:xfrm>
              <a:off x="-2" y="0"/>
              <a:ext cx="12192001" cy="6858000"/>
            </a:xfrm>
            <a:custGeom>
              <a:avLst/>
              <a:gdLst>
                <a:gd name="connsiteX0" fmla="*/ 0 w 12146434"/>
                <a:gd name="connsiteY0" fmla="*/ 0 h 6835928"/>
                <a:gd name="connsiteX1" fmla="*/ 12146435 w 12146434"/>
                <a:gd name="connsiteY1" fmla="*/ 0 h 6835928"/>
                <a:gd name="connsiteX2" fmla="*/ 12146435 w 12146434"/>
                <a:gd name="connsiteY2" fmla="*/ 6835928 h 6835928"/>
                <a:gd name="connsiteX3" fmla="*/ 0 w 12146434"/>
                <a:gd name="connsiteY3" fmla="*/ 6835928 h 6835928"/>
              </a:gdLst>
              <a:ahLst/>
              <a:cxnLst>
                <a:cxn ang="0">
                  <a:pos x="connsiteX0" y="connsiteY0"/>
                </a:cxn>
                <a:cxn ang="0">
                  <a:pos x="connsiteX1" y="connsiteY1"/>
                </a:cxn>
                <a:cxn ang="0">
                  <a:pos x="connsiteX2" y="connsiteY2"/>
                </a:cxn>
                <a:cxn ang="0">
                  <a:pos x="connsiteX3" y="connsiteY3"/>
                </a:cxn>
              </a:cxnLst>
              <a:rect l="l" t="t" r="r" b="b"/>
              <a:pathLst>
                <a:path w="12146434" h="6835928">
                  <a:moveTo>
                    <a:pt x="0" y="0"/>
                  </a:moveTo>
                  <a:lnTo>
                    <a:pt x="12146435" y="0"/>
                  </a:lnTo>
                  <a:lnTo>
                    <a:pt x="12146435" y="6835928"/>
                  </a:lnTo>
                  <a:lnTo>
                    <a:pt x="0" y="6835928"/>
                  </a:lnTo>
                  <a:close/>
                </a:path>
              </a:pathLst>
            </a:custGeom>
            <a:gradFill>
              <a:gsLst>
                <a:gs pos="50000">
                  <a:srgbClr val="F6EFE9"/>
                </a:gs>
                <a:gs pos="25000">
                  <a:srgbClr val="F6EFE9"/>
                </a:gs>
                <a:gs pos="0">
                  <a:srgbClr val="F6EFE9"/>
                </a:gs>
                <a:gs pos="75000">
                  <a:srgbClr val="F8F5F3"/>
                </a:gs>
                <a:gs pos="100000">
                  <a:srgbClr val="F8F5F3"/>
                </a:gs>
              </a:gsLst>
              <a:lin ang="0" scaled="0"/>
            </a:gradFill>
            <a:ln w="6322" cap="flat">
              <a:noFill/>
              <a:prstDash val="solid"/>
              <a:miter/>
            </a:ln>
          </p:spPr>
          <p:txBody>
            <a:bodyPr rtlCol="0" anchor="ctr"/>
            <a:lstStyle/>
            <a:p>
              <a:endParaRPr lang="sv-SE" dirty="0"/>
            </a:p>
          </p:txBody>
        </p:sp>
        <p:sp>
          <p:nvSpPr>
            <p:cNvPr id="19" name="Frihandsfigur 9">
              <a:extLst>
                <a:ext uri="{FF2B5EF4-FFF2-40B4-BE49-F238E27FC236}">
                  <a16:creationId xmlns:a16="http://schemas.microsoft.com/office/drawing/2014/main" id="{7A2E9FF0-FBA7-AB3F-499A-F534DA4B176B}"/>
                </a:ext>
              </a:extLst>
            </p:cNvPr>
            <p:cNvSpPr/>
            <p:nvPr/>
          </p:nvSpPr>
          <p:spPr>
            <a:xfrm>
              <a:off x="-1" y="5162500"/>
              <a:ext cx="7261670" cy="1695500"/>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0">
                  <a:srgbClr val="F8F5F3"/>
                </a:gs>
                <a:gs pos="75000">
                  <a:srgbClr val="F6EFE9"/>
                </a:gs>
                <a:gs pos="49000">
                  <a:srgbClr val="F7F2EE"/>
                </a:gs>
                <a:gs pos="25000">
                  <a:srgbClr val="F8F5F3"/>
                </a:gs>
                <a:gs pos="100000">
                  <a:srgbClr val="F6EFE9"/>
                </a:gs>
              </a:gsLst>
              <a:lin ang="5400000" scaled="0"/>
            </a:gradFill>
            <a:ln w="6322" cap="flat">
              <a:noFill/>
              <a:prstDash val="solid"/>
              <a:miter/>
            </a:ln>
          </p:spPr>
          <p:txBody>
            <a:bodyPr rtlCol="0" anchor="ctr"/>
            <a:lstStyle/>
            <a:p>
              <a:endParaRPr lang="sv-SE"/>
            </a:p>
          </p:txBody>
        </p:sp>
        <p:sp>
          <p:nvSpPr>
            <p:cNvPr id="20" name="Frihandsfigur 10">
              <a:extLst>
                <a:ext uri="{FF2B5EF4-FFF2-40B4-BE49-F238E27FC236}">
                  <a16:creationId xmlns:a16="http://schemas.microsoft.com/office/drawing/2014/main" id="{72CC7A6A-64AA-068C-318F-39B2788E5657}"/>
                </a:ext>
              </a:extLst>
            </p:cNvPr>
            <p:cNvSpPr/>
            <p:nvPr/>
          </p:nvSpPr>
          <p:spPr>
            <a:xfrm rot="5400000" flipV="1">
              <a:off x="8205490" y="1267028"/>
              <a:ext cx="5253538" cy="2719482"/>
            </a:xfrm>
            <a:custGeom>
              <a:avLst/>
              <a:gdLst>
                <a:gd name="connsiteX0" fmla="*/ 0 w 7261670"/>
                <a:gd name="connsiteY0" fmla="*/ 0 h 1695500"/>
                <a:gd name="connsiteX1" fmla="*/ 7261670 w 7261670"/>
                <a:gd name="connsiteY1" fmla="*/ 0 h 1695500"/>
                <a:gd name="connsiteX2" fmla="*/ 7261670 w 7261670"/>
                <a:gd name="connsiteY2" fmla="*/ 1695500 h 1695500"/>
                <a:gd name="connsiteX3" fmla="*/ 0 w 7261670"/>
                <a:gd name="connsiteY3" fmla="*/ 1695500 h 1695500"/>
                <a:gd name="connsiteX0" fmla="*/ 0 w 7261670"/>
                <a:gd name="connsiteY0" fmla="*/ 0 h 1695500"/>
                <a:gd name="connsiteX1" fmla="*/ 7261670 w 7261670"/>
                <a:gd name="connsiteY1" fmla="*/ 1695500 h 1695500"/>
                <a:gd name="connsiteX2" fmla="*/ 0 w 7261670"/>
                <a:gd name="connsiteY2" fmla="*/ 1695500 h 1695500"/>
                <a:gd name="connsiteX3" fmla="*/ 0 w 7261670"/>
                <a:gd name="connsiteY3" fmla="*/ 0 h 1695500"/>
              </a:gdLst>
              <a:ahLst/>
              <a:cxnLst>
                <a:cxn ang="0">
                  <a:pos x="connsiteX0" y="connsiteY0"/>
                </a:cxn>
                <a:cxn ang="0">
                  <a:pos x="connsiteX1" y="connsiteY1"/>
                </a:cxn>
                <a:cxn ang="0">
                  <a:pos x="connsiteX2" y="connsiteY2"/>
                </a:cxn>
                <a:cxn ang="0">
                  <a:pos x="connsiteX3" y="connsiteY3"/>
                </a:cxn>
              </a:cxnLst>
              <a:rect l="l" t="t" r="r" b="b"/>
              <a:pathLst>
                <a:path w="7261670" h="1695500">
                  <a:moveTo>
                    <a:pt x="0" y="0"/>
                  </a:moveTo>
                  <a:lnTo>
                    <a:pt x="7261670" y="1695500"/>
                  </a:lnTo>
                  <a:lnTo>
                    <a:pt x="0" y="1695500"/>
                  </a:lnTo>
                  <a:lnTo>
                    <a:pt x="0" y="0"/>
                  </a:lnTo>
                  <a:close/>
                </a:path>
              </a:pathLst>
            </a:custGeom>
            <a:gradFill>
              <a:gsLst>
                <a:gs pos="50000">
                  <a:srgbClr val="F7F2EE"/>
                </a:gs>
                <a:gs pos="25000">
                  <a:srgbClr val="F8F5F3"/>
                </a:gs>
                <a:gs pos="100000">
                  <a:srgbClr val="F6EFE9"/>
                </a:gs>
                <a:gs pos="0">
                  <a:srgbClr val="F8F5F3"/>
                </a:gs>
                <a:gs pos="74000">
                  <a:srgbClr val="F6EFE9"/>
                </a:gs>
              </a:gsLst>
              <a:lin ang="0" scaled="0"/>
            </a:gradFill>
            <a:ln w="6322" cap="flat">
              <a:noFill/>
              <a:prstDash val="solid"/>
              <a:miter/>
            </a:ln>
          </p:spPr>
          <p:txBody>
            <a:bodyPr rtlCol="0" anchor="ctr"/>
            <a:lstStyle/>
            <a:p>
              <a:endParaRPr lang="sv-SE"/>
            </a:p>
          </p:txBody>
        </p:sp>
      </p:grpSp>
      <p:sp>
        <p:nvSpPr>
          <p:cNvPr id="2" name="Platshållare för rubrik 1">
            <a:extLst>
              <a:ext uri="{FF2B5EF4-FFF2-40B4-BE49-F238E27FC236}">
                <a16:creationId xmlns:a16="http://schemas.microsoft.com/office/drawing/2014/main" id="{1790873D-BA16-7955-9609-7C0029CFA120}"/>
              </a:ext>
            </a:extLst>
          </p:cNvPr>
          <p:cNvSpPr>
            <a:spLocks noGrp="1"/>
          </p:cNvSpPr>
          <p:nvPr>
            <p:ph type="title"/>
          </p:nvPr>
        </p:nvSpPr>
        <p:spPr>
          <a:xfrm>
            <a:off x="1393199" y="638890"/>
            <a:ext cx="9424947" cy="878339"/>
          </a:xfrm>
          <a:prstGeom prst="rect">
            <a:avLst/>
          </a:prstGeom>
        </p:spPr>
        <p:txBody>
          <a:bodyPr vert="horz" lIns="0" tIns="0" rIns="0" bIns="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FD06647-3965-6E2B-F10F-8F9E58728DE4}"/>
              </a:ext>
            </a:extLst>
          </p:cNvPr>
          <p:cNvSpPr>
            <a:spLocks noGrp="1"/>
          </p:cNvSpPr>
          <p:nvPr>
            <p:ph type="body" idx="1"/>
          </p:nvPr>
        </p:nvSpPr>
        <p:spPr>
          <a:xfrm>
            <a:off x="1393200" y="1641231"/>
            <a:ext cx="9424947" cy="4226169"/>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112930D-F68A-962B-6907-EB9C7053ADC9}"/>
              </a:ext>
            </a:extLst>
          </p:cNvPr>
          <p:cNvSpPr>
            <a:spLocks noGrp="1"/>
          </p:cNvSpPr>
          <p:nvPr>
            <p:ph type="sldNum" sz="quarter" idx="4"/>
          </p:nvPr>
        </p:nvSpPr>
        <p:spPr>
          <a:xfrm>
            <a:off x="468194" y="6249988"/>
            <a:ext cx="299590" cy="198030"/>
          </a:xfrm>
          <a:prstGeom prst="rect">
            <a:avLst/>
          </a:prstGeom>
        </p:spPr>
        <p:txBody>
          <a:bodyPr vert="horz" lIns="0" tIns="0" rIns="0" bIns="0" rtlCol="0" anchor="ctr"/>
          <a:lstStyle>
            <a:lvl1pPr algn="l">
              <a:defRPr sz="900">
                <a:solidFill>
                  <a:srgbClr val="CC4E13"/>
                </a:solidFill>
              </a:defRPr>
            </a:lvl1pPr>
          </a:lstStyle>
          <a:p>
            <a:fld id="{F6C05EEB-4522-434C-B777-08D6E2D6AD2E}" type="slidenum">
              <a:rPr lang="sv-SE" smtClean="0"/>
              <a:pPr/>
              <a:t>‹#›</a:t>
            </a:fld>
            <a:endParaRPr lang="sv-SE" dirty="0"/>
          </a:p>
        </p:txBody>
      </p:sp>
      <p:sp>
        <p:nvSpPr>
          <p:cNvPr id="4" name="Platshållare för datum 3">
            <a:extLst>
              <a:ext uri="{FF2B5EF4-FFF2-40B4-BE49-F238E27FC236}">
                <a16:creationId xmlns:a16="http://schemas.microsoft.com/office/drawing/2014/main" id="{3FFEB486-39E5-9EA0-BD1C-FD53B02D23A9}"/>
              </a:ext>
            </a:extLst>
          </p:cNvPr>
          <p:cNvSpPr>
            <a:spLocks noGrp="1"/>
          </p:cNvSpPr>
          <p:nvPr>
            <p:ph type="dt" sz="half" idx="2"/>
          </p:nvPr>
        </p:nvSpPr>
        <p:spPr>
          <a:xfrm>
            <a:off x="1393200" y="6249519"/>
            <a:ext cx="621618" cy="198031"/>
          </a:xfrm>
          <a:prstGeom prst="rect">
            <a:avLst/>
          </a:prstGeom>
        </p:spPr>
        <p:txBody>
          <a:bodyPr vert="horz" lIns="0" tIns="0" rIns="0" bIns="0" rtlCol="0" anchor="ctr"/>
          <a:lstStyle>
            <a:lvl1pPr algn="l">
              <a:defRPr sz="900">
                <a:solidFill>
                  <a:srgbClr val="CC4E13"/>
                </a:solidFill>
              </a:defRPr>
            </a:lvl1pPr>
          </a:lstStyle>
          <a:p>
            <a:fld id="{D5971D26-0A64-42B3-AF9A-8F42F032236A}" type="datetime3">
              <a:rPr lang="sv-SE" smtClean="0"/>
              <a:t>26-06-04</a:t>
            </a:fld>
            <a:endParaRPr lang="sv-SE"/>
          </a:p>
        </p:txBody>
      </p:sp>
      <p:sp>
        <p:nvSpPr>
          <p:cNvPr id="5" name="Platshållare för sidfot 4">
            <a:extLst>
              <a:ext uri="{FF2B5EF4-FFF2-40B4-BE49-F238E27FC236}">
                <a16:creationId xmlns:a16="http://schemas.microsoft.com/office/drawing/2014/main" id="{C568FA4C-D520-7A8B-425F-5106EC66C422}"/>
              </a:ext>
            </a:extLst>
          </p:cNvPr>
          <p:cNvSpPr>
            <a:spLocks noGrp="1"/>
          </p:cNvSpPr>
          <p:nvPr>
            <p:ph type="ftr" sz="quarter" idx="3"/>
          </p:nvPr>
        </p:nvSpPr>
        <p:spPr>
          <a:xfrm>
            <a:off x="2635928" y="6249520"/>
            <a:ext cx="6600924" cy="198031"/>
          </a:xfrm>
          <a:prstGeom prst="rect">
            <a:avLst/>
          </a:prstGeom>
        </p:spPr>
        <p:txBody>
          <a:bodyPr vert="horz" lIns="0" tIns="0" rIns="0" bIns="0" rtlCol="0" anchor="ctr"/>
          <a:lstStyle>
            <a:lvl1pPr algn="l">
              <a:defRPr sz="900">
                <a:solidFill>
                  <a:srgbClr val="CC4E13"/>
                </a:solidFill>
              </a:defRPr>
            </a:lvl1pPr>
          </a:lstStyle>
          <a:p>
            <a:r>
              <a:rPr lang="sv-SE"/>
              <a:t>Sidfot</a:t>
            </a:r>
            <a:endParaRPr lang="sv-SE" dirty="0"/>
          </a:p>
        </p:txBody>
      </p:sp>
      <p:pic>
        <p:nvPicPr>
          <p:cNvPr id="8" name="Bildobjekt 7">
            <a:extLst>
              <a:ext uri="{FF2B5EF4-FFF2-40B4-BE49-F238E27FC236}">
                <a16:creationId xmlns:a16="http://schemas.microsoft.com/office/drawing/2014/main" id="{8F9530E3-8BBC-C76F-B54C-0E387E1344A7}"/>
              </a:ext>
              <a:ext uri="{C183D7F6-B498-43B3-948B-1728B52AA6E4}">
                <adec:decorative xmlns:adec="http://schemas.microsoft.com/office/drawing/2017/decorative" val="1"/>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10443858" y="6047117"/>
            <a:ext cx="1328022" cy="464400"/>
          </a:xfrm>
          <a:prstGeom prst="rect">
            <a:avLst/>
          </a:prstGeom>
        </p:spPr>
      </p:pic>
      <p:sp>
        <p:nvSpPr>
          <p:cNvPr id="7" name="Rektangel 6" descr="TagShapePrint">
            <a:extLst>
              <a:ext uri="{FF2B5EF4-FFF2-40B4-BE49-F238E27FC236}">
                <a16:creationId xmlns:a16="http://schemas.microsoft.com/office/drawing/2014/main" id="{7D1344C1-ABEE-5CE8-2BA8-5BD9D64B0CB0}"/>
              </a:ext>
            </a:extLst>
          </p:cNvPr>
          <p:cNvSpPr/>
          <p:nvPr/>
        </p:nvSpPr>
        <p:spPr>
          <a:xfrm>
            <a:off x="0" y="0"/>
            <a:ext cx="0" cy="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081973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703" r:id="rId19"/>
    <p:sldLayoutId id="2147483766" r:id="rId20"/>
    <p:sldLayoutId id="2147483768" r:id="rId21"/>
  </p:sldLayoutIdLst>
  <p:hf hdr="0" ftr="0"/>
  <p:txStyles>
    <p:titleStyle>
      <a:lvl1pPr algn="l" defTabSz="914400" rtl="0" eaLnBrk="1" latinLnBrk="0" hangingPunct="1">
        <a:lnSpc>
          <a:spcPct val="90000"/>
        </a:lnSpc>
        <a:spcBef>
          <a:spcPct val="0"/>
        </a:spcBef>
        <a:buNone/>
        <a:defRPr sz="3200" b="1" kern="1200">
          <a:solidFill>
            <a:srgbClr val="061727"/>
          </a:solidFill>
          <a:latin typeface="+mj-lt"/>
          <a:ea typeface="+mj-ea"/>
          <a:cs typeface="+mj-cs"/>
        </a:defRPr>
      </a:lvl1pPr>
    </p:titleStyle>
    <p:bodyStyle>
      <a:lvl1pPr marL="331200" indent="-331200" algn="l" defTabSz="914400" rtl="0" eaLnBrk="1" latinLnBrk="0" hangingPunct="1">
        <a:lnSpc>
          <a:spcPct val="90000"/>
        </a:lnSpc>
        <a:spcBef>
          <a:spcPts val="1000"/>
        </a:spcBef>
        <a:buFont typeface="Arial" panose="020B0604020202020204" pitchFamily="34" charset="0"/>
        <a:buChar char="•"/>
        <a:defRPr sz="2300" kern="1200">
          <a:solidFill>
            <a:schemeClr val="tx1"/>
          </a:solidFill>
          <a:latin typeface="+mn-lt"/>
          <a:ea typeface="+mn-ea"/>
          <a:cs typeface="+mn-cs"/>
        </a:defRPr>
      </a:lvl1pPr>
      <a:lvl2pPr marL="62547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89693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6681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43668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790873D-BA16-7955-9609-7C0029CFA120}"/>
              </a:ext>
            </a:extLst>
          </p:cNvPr>
          <p:cNvSpPr>
            <a:spLocks noGrp="1"/>
          </p:cNvSpPr>
          <p:nvPr>
            <p:ph type="title"/>
          </p:nvPr>
        </p:nvSpPr>
        <p:spPr>
          <a:xfrm>
            <a:off x="1393199" y="638890"/>
            <a:ext cx="9424947" cy="878339"/>
          </a:xfrm>
          <a:prstGeom prst="rect">
            <a:avLst/>
          </a:prstGeom>
        </p:spPr>
        <p:txBody>
          <a:bodyPr vert="horz" lIns="0" tIns="0" rIns="0" bIns="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FD06647-3965-6E2B-F10F-8F9E58728DE4}"/>
              </a:ext>
            </a:extLst>
          </p:cNvPr>
          <p:cNvSpPr>
            <a:spLocks noGrp="1"/>
          </p:cNvSpPr>
          <p:nvPr>
            <p:ph type="body" idx="1"/>
          </p:nvPr>
        </p:nvSpPr>
        <p:spPr>
          <a:xfrm>
            <a:off x="1393200" y="1641231"/>
            <a:ext cx="9424947" cy="4226169"/>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112930D-F68A-962B-6907-EB9C7053ADC9}"/>
              </a:ext>
            </a:extLst>
          </p:cNvPr>
          <p:cNvSpPr>
            <a:spLocks noGrp="1"/>
          </p:cNvSpPr>
          <p:nvPr>
            <p:ph type="sldNum" sz="quarter" idx="4"/>
          </p:nvPr>
        </p:nvSpPr>
        <p:spPr>
          <a:xfrm>
            <a:off x="468193" y="6249988"/>
            <a:ext cx="474532" cy="198030"/>
          </a:xfrm>
          <a:prstGeom prst="rect">
            <a:avLst/>
          </a:prstGeom>
        </p:spPr>
        <p:txBody>
          <a:bodyPr vert="horz" lIns="0" tIns="0" rIns="0" bIns="0" rtlCol="0" anchor="ctr"/>
          <a:lstStyle>
            <a:lvl1pPr algn="l">
              <a:defRPr sz="1050">
                <a:solidFill>
                  <a:srgbClr val="CC4E13"/>
                </a:solidFill>
              </a:defRPr>
            </a:lvl1pPr>
          </a:lstStyle>
          <a:p>
            <a:fld id="{F6C05EEB-4522-434C-B777-08D6E2D6AD2E}" type="slidenum">
              <a:rPr lang="sv-SE" smtClean="0"/>
              <a:pPr/>
              <a:t>‹#›</a:t>
            </a:fld>
            <a:endParaRPr lang="sv-SE" sz="1050" dirty="0"/>
          </a:p>
        </p:txBody>
      </p:sp>
      <p:sp>
        <p:nvSpPr>
          <p:cNvPr id="4" name="Platshållare för datum 3">
            <a:extLst>
              <a:ext uri="{FF2B5EF4-FFF2-40B4-BE49-F238E27FC236}">
                <a16:creationId xmlns:a16="http://schemas.microsoft.com/office/drawing/2014/main" id="{3FFEB486-39E5-9EA0-BD1C-FD53B02D23A9}"/>
              </a:ext>
            </a:extLst>
          </p:cNvPr>
          <p:cNvSpPr>
            <a:spLocks noGrp="1"/>
          </p:cNvSpPr>
          <p:nvPr>
            <p:ph type="dt" sz="half" idx="2"/>
          </p:nvPr>
        </p:nvSpPr>
        <p:spPr>
          <a:xfrm>
            <a:off x="1393200" y="6249519"/>
            <a:ext cx="792254" cy="198031"/>
          </a:xfrm>
          <a:prstGeom prst="rect">
            <a:avLst/>
          </a:prstGeom>
        </p:spPr>
        <p:txBody>
          <a:bodyPr vert="horz" lIns="0" tIns="0" rIns="0" bIns="0" rtlCol="0" anchor="ctr"/>
          <a:lstStyle>
            <a:lvl1pPr algn="l">
              <a:defRPr sz="1050">
                <a:solidFill>
                  <a:srgbClr val="CC4E13"/>
                </a:solidFill>
              </a:defRPr>
            </a:lvl1pPr>
          </a:lstStyle>
          <a:p>
            <a:fld id="{8A14F9B3-7488-4C7E-8E46-A14DBCD098DB}" type="datetime1">
              <a:rPr lang="sv-SE" smtClean="0"/>
              <a:pPr/>
              <a:t>2026-06-04</a:t>
            </a:fld>
            <a:endParaRPr lang="sv-SE" sz="1050"/>
          </a:p>
        </p:txBody>
      </p:sp>
      <p:sp>
        <p:nvSpPr>
          <p:cNvPr id="5" name="Platshållare för sidfot 4">
            <a:extLst>
              <a:ext uri="{FF2B5EF4-FFF2-40B4-BE49-F238E27FC236}">
                <a16:creationId xmlns:a16="http://schemas.microsoft.com/office/drawing/2014/main" id="{C568FA4C-D520-7A8B-425F-5106EC66C422}"/>
              </a:ext>
            </a:extLst>
          </p:cNvPr>
          <p:cNvSpPr>
            <a:spLocks noGrp="1"/>
          </p:cNvSpPr>
          <p:nvPr>
            <p:ph type="ftr" sz="quarter" idx="3"/>
          </p:nvPr>
        </p:nvSpPr>
        <p:spPr>
          <a:xfrm>
            <a:off x="2635928" y="6249520"/>
            <a:ext cx="6600924" cy="198031"/>
          </a:xfrm>
          <a:prstGeom prst="rect">
            <a:avLst/>
          </a:prstGeom>
        </p:spPr>
        <p:txBody>
          <a:bodyPr vert="horz" lIns="0" tIns="0" rIns="0" bIns="0" rtlCol="0" anchor="ctr"/>
          <a:lstStyle>
            <a:lvl1pPr algn="l">
              <a:defRPr sz="1050">
                <a:solidFill>
                  <a:srgbClr val="CC4E13"/>
                </a:solidFill>
              </a:defRPr>
            </a:lvl1pPr>
          </a:lstStyle>
          <a:p>
            <a:r>
              <a:rPr lang="sv-SE"/>
              <a:t>Sidfot</a:t>
            </a:r>
            <a:endParaRPr lang="sv-SE" sz="1050" dirty="0"/>
          </a:p>
        </p:txBody>
      </p:sp>
      <p:pic>
        <p:nvPicPr>
          <p:cNvPr id="8" name="Bildobjekt 7">
            <a:extLst>
              <a:ext uri="{FF2B5EF4-FFF2-40B4-BE49-F238E27FC236}">
                <a16:creationId xmlns:a16="http://schemas.microsoft.com/office/drawing/2014/main" id="{8F9530E3-8BBC-C76F-B54C-0E387E1344A7}"/>
              </a:ext>
              <a:ext uri="{C183D7F6-B498-43B3-948B-1728B52AA6E4}">
                <adec:decorative xmlns:adec="http://schemas.microsoft.com/office/drawing/2017/decorative" val="1"/>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0443858" y="6047117"/>
            <a:ext cx="1328022" cy="464400"/>
          </a:xfrm>
          <a:prstGeom prst="rect">
            <a:avLst/>
          </a:prstGeom>
        </p:spPr>
      </p:pic>
      <p:sp>
        <p:nvSpPr>
          <p:cNvPr id="7" name="Rektangel 6" descr="TagShapePrint">
            <a:extLst>
              <a:ext uri="{FF2B5EF4-FFF2-40B4-BE49-F238E27FC236}">
                <a16:creationId xmlns:a16="http://schemas.microsoft.com/office/drawing/2014/main" id="{7D1344C1-ABEE-5CE8-2BA8-5BD9D64B0CB0}"/>
              </a:ext>
            </a:extLst>
          </p:cNvPr>
          <p:cNvSpPr/>
          <p:nvPr/>
        </p:nvSpPr>
        <p:spPr>
          <a:xfrm>
            <a:off x="0" y="0"/>
            <a:ext cx="0" cy="0"/>
          </a:xfrm>
          <a:prstGeom prst="rec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2042755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Lst>
  <p:hf hdr="0" ftr="0"/>
  <p:txStyles>
    <p:titleStyle>
      <a:lvl1pPr algn="l" defTabSz="914400" rtl="0" eaLnBrk="1" latinLnBrk="0" hangingPunct="1">
        <a:lnSpc>
          <a:spcPct val="90000"/>
        </a:lnSpc>
        <a:spcBef>
          <a:spcPct val="0"/>
        </a:spcBef>
        <a:buNone/>
        <a:defRPr sz="3200" b="1" kern="1200">
          <a:solidFill>
            <a:srgbClr val="061727"/>
          </a:solidFill>
          <a:latin typeface="+mj-lt"/>
          <a:ea typeface="+mj-ea"/>
          <a:cs typeface="+mj-cs"/>
        </a:defRPr>
      </a:lvl1pPr>
    </p:titleStyle>
    <p:bodyStyle>
      <a:lvl1pPr marL="331200" indent="-331200" algn="l" defTabSz="914400" rtl="0" eaLnBrk="1" latinLnBrk="0" hangingPunct="1">
        <a:lnSpc>
          <a:spcPct val="90000"/>
        </a:lnSpc>
        <a:spcBef>
          <a:spcPts val="1000"/>
        </a:spcBef>
        <a:buFont typeface="Arial" panose="020B0604020202020204" pitchFamily="34" charset="0"/>
        <a:buChar char="•"/>
        <a:defRPr sz="2300" kern="1200">
          <a:solidFill>
            <a:schemeClr val="tx1"/>
          </a:solidFill>
          <a:latin typeface="+mn-lt"/>
          <a:ea typeface="+mn-ea"/>
          <a:cs typeface="+mn-cs"/>
        </a:defRPr>
      </a:lvl1pPr>
      <a:lvl2pPr marL="62547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89693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6681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43668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26.xml"/><Relationship Id="rId16"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53.svg"/><Relationship Id="rId11" Type="http://schemas.openxmlformats.org/officeDocument/2006/relationships/image" Target="../media/image60.png"/><Relationship Id="rId5" Type="http://schemas.openxmlformats.org/officeDocument/2006/relationships/image" Target="../media/image52.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5.svg"/><Relationship Id="rId9" Type="http://schemas.openxmlformats.org/officeDocument/2006/relationships/image" Target="../media/image58.png"/><Relationship Id="rId14" Type="http://schemas.openxmlformats.org/officeDocument/2006/relationships/image" Target="../media/image6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5.svg"/></Relationships>
</file>

<file path=ppt/slides/_rels/slide3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3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2096ED8-CD64-AF55-1E79-2086E590012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09832" y="509181"/>
            <a:ext cx="1492738" cy="522000"/>
          </a:xfrm>
          <a:prstGeom prst="rect">
            <a:avLst/>
          </a:prstGeom>
        </p:spPr>
      </p:pic>
      <p:sp>
        <p:nvSpPr>
          <p:cNvPr id="5" name="Rubrik 4">
            <a:extLst>
              <a:ext uri="{FF2B5EF4-FFF2-40B4-BE49-F238E27FC236}">
                <a16:creationId xmlns:a16="http://schemas.microsoft.com/office/drawing/2014/main" id="{D7A46CD9-FC89-A4FA-20E4-0CC049083838}"/>
              </a:ext>
            </a:extLst>
          </p:cNvPr>
          <p:cNvSpPr>
            <a:spLocks noGrp="1"/>
          </p:cNvSpPr>
          <p:nvPr>
            <p:ph type="ctrTitle"/>
          </p:nvPr>
        </p:nvSpPr>
        <p:spPr>
          <a:xfrm>
            <a:off x="554400" y="2488818"/>
            <a:ext cx="7822747" cy="2261456"/>
          </a:xfrm>
        </p:spPr>
        <p:txBody>
          <a:bodyPr/>
          <a:lstStyle/>
          <a:p>
            <a:r>
              <a:rPr lang="sv-SE" sz="5400" dirty="0"/>
              <a:t>Civilt försvar – samhällets samlade motståndskraft</a:t>
            </a:r>
          </a:p>
        </p:txBody>
      </p:sp>
      <p:sp>
        <p:nvSpPr>
          <p:cNvPr id="9" name="Platshållare för text 8">
            <a:extLst>
              <a:ext uri="{FF2B5EF4-FFF2-40B4-BE49-F238E27FC236}">
                <a16:creationId xmlns:a16="http://schemas.microsoft.com/office/drawing/2014/main" id="{BF08EB4A-8729-6F83-B7B2-C90F01123BAA}"/>
              </a:ext>
            </a:extLst>
          </p:cNvPr>
          <p:cNvSpPr>
            <a:spLocks noGrp="1"/>
          </p:cNvSpPr>
          <p:nvPr>
            <p:ph type="body" sz="quarter" idx="13"/>
          </p:nvPr>
        </p:nvSpPr>
        <p:spPr/>
        <p:txBody>
          <a:bodyPr/>
          <a:lstStyle/>
          <a:p>
            <a:r>
              <a:rPr lang="sv-SE" dirty="0"/>
              <a:t> </a:t>
            </a:r>
          </a:p>
        </p:txBody>
      </p:sp>
      <p:sp>
        <p:nvSpPr>
          <p:cNvPr id="15" name="Platshållare för text 14">
            <a:extLst>
              <a:ext uri="{FF2B5EF4-FFF2-40B4-BE49-F238E27FC236}">
                <a16:creationId xmlns:a16="http://schemas.microsoft.com/office/drawing/2014/main" id="{A149FCDA-6CCC-EF93-F22D-F89E3341C0AB}"/>
              </a:ext>
            </a:extLst>
          </p:cNvPr>
          <p:cNvSpPr>
            <a:spLocks noGrp="1"/>
          </p:cNvSpPr>
          <p:nvPr>
            <p:ph type="body" sz="quarter" idx="14"/>
          </p:nvPr>
        </p:nvSpPr>
        <p:spPr/>
        <p:txBody>
          <a:bodyPr/>
          <a:lstStyle/>
          <a:p>
            <a:r>
              <a:rPr lang="sv-SE" dirty="0"/>
              <a:t>Uppdaterad 2026-05-21</a:t>
            </a:r>
          </a:p>
        </p:txBody>
      </p:sp>
      <p:sp>
        <p:nvSpPr>
          <p:cNvPr id="16" name="Platshållare för text 15">
            <a:extLst>
              <a:ext uri="{FF2B5EF4-FFF2-40B4-BE49-F238E27FC236}">
                <a16:creationId xmlns:a16="http://schemas.microsoft.com/office/drawing/2014/main" id="{8D50FE0B-D251-3E61-2D0D-4B2EC916C3D7}"/>
              </a:ext>
              <a:ext uri="{C183D7F6-B498-43B3-948B-1728B52AA6E4}">
                <adec:decorative xmlns:adec="http://schemas.microsoft.com/office/drawing/2017/decorative" val="1"/>
              </a:ext>
            </a:extLst>
          </p:cNvPr>
          <p:cNvSpPr>
            <a:spLocks noGrp="1"/>
          </p:cNvSpPr>
          <p:nvPr>
            <p:ph type="body" sz="quarter" idx="15"/>
          </p:nvPr>
        </p:nvSpPr>
        <p:spPr/>
        <p:txBody>
          <a:bodyPr/>
          <a:lstStyle/>
          <a:p>
            <a:endParaRPr lang="sv-SE" dirty="0"/>
          </a:p>
        </p:txBody>
      </p:sp>
    </p:spTree>
    <p:extLst>
      <p:ext uri="{BB962C8B-B14F-4D97-AF65-F5344CB8AC3E}">
        <p14:creationId xmlns:p14="http://schemas.microsoft.com/office/powerpoint/2010/main" val="17284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67525-DB0D-E450-0965-46D998175F33}"/>
            </a:ext>
          </a:extLst>
        </p:cNvPr>
        <p:cNvGrpSpPr/>
        <p:nvPr/>
      </p:nvGrpSpPr>
      <p:grpSpPr>
        <a:xfrm>
          <a:off x="0" y="0"/>
          <a:ext cx="0" cy="0"/>
          <a:chOff x="0" y="0"/>
          <a:chExt cx="0" cy="0"/>
        </a:xfrm>
      </p:grpSpPr>
      <p:pic>
        <p:nvPicPr>
          <p:cNvPr id="4" name="Bildobjekt 3" descr="Illustration av ett samhälle med byggnader, vägar och människor.">
            <a:extLst>
              <a:ext uri="{FF2B5EF4-FFF2-40B4-BE49-F238E27FC236}">
                <a16:creationId xmlns:a16="http://schemas.microsoft.com/office/drawing/2014/main" id="{4078F087-C9FF-7541-035D-67AFC07A9C4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428103" y="1039504"/>
            <a:ext cx="9844916" cy="5536317"/>
          </a:xfrm>
          <a:prstGeom prst="rect">
            <a:avLst/>
          </a:prstGeom>
        </p:spPr>
      </p:pic>
      <p:sp>
        <p:nvSpPr>
          <p:cNvPr id="38" name="Rektangel 6">
            <a:extLst>
              <a:ext uri="{FF2B5EF4-FFF2-40B4-BE49-F238E27FC236}">
                <a16:creationId xmlns:a16="http://schemas.microsoft.com/office/drawing/2014/main" id="{35576E25-3E6E-41DC-A09C-2A01B3486712}"/>
              </a:ext>
              <a:ext uri="{C183D7F6-B498-43B3-948B-1728B52AA6E4}">
                <adec:decorative xmlns:adec="http://schemas.microsoft.com/office/drawing/2017/decorative" val="1"/>
              </a:ext>
            </a:extLst>
          </p:cNvPr>
          <p:cNvSpPr/>
          <p:nvPr/>
        </p:nvSpPr>
        <p:spPr>
          <a:xfrm>
            <a:off x="-569626" y="-6169"/>
            <a:ext cx="7831901" cy="6882995"/>
          </a:xfrm>
          <a:custGeom>
            <a:avLst/>
            <a:gdLst>
              <a:gd name="csX0" fmla="*/ 0 w 5857103"/>
              <a:gd name="csY0" fmla="*/ 0 h 6858000"/>
              <a:gd name="csX1" fmla="*/ 5857103 w 5857103"/>
              <a:gd name="csY1" fmla="*/ 0 h 6858000"/>
              <a:gd name="csX2" fmla="*/ 5857103 w 5857103"/>
              <a:gd name="csY2" fmla="*/ 6858000 h 6858000"/>
              <a:gd name="csX3" fmla="*/ 0 w 5857103"/>
              <a:gd name="csY3" fmla="*/ 6858000 h 6858000"/>
              <a:gd name="csX4" fmla="*/ 0 w 5857103"/>
              <a:gd name="csY4" fmla="*/ 0 h 6858000"/>
              <a:gd name="csX0" fmla="*/ 0 w 5857103"/>
              <a:gd name="csY0" fmla="*/ 0 h 6956854"/>
              <a:gd name="csX1" fmla="*/ 5857103 w 5857103"/>
              <a:gd name="csY1" fmla="*/ 0 h 6956854"/>
              <a:gd name="csX2" fmla="*/ 3645243 w 5857103"/>
              <a:gd name="csY2" fmla="*/ 6956854 h 6956854"/>
              <a:gd name="csX3" fmla="*/ 0 w 5857103"/>
              <a:gd name="csY3" fmla="*/ 6858000 h 6956854"/>
              <a:gd name="csX4" fmla="*/ 0 w 5857103"/>
              <a:gd name="csY4" fmla="*/ 0 h 6956854"/>
              <a:gd name="csX0" fmla="*/ 0 w 5857103"/>
              <a:gd name="csY0" fmla="*/ 0 h 6895070"/>
              <a:gd name="csX1" fmla="*/ 5857103 w 5857103"/>
              <a:gd name="csY1" fmla="*/ 0 h 6895070"/>
              <a:gd name="csX2" fmla="*/ 4053016 w 5857103"/>
              <a:gd name="csY2" fmla="*/ 6895070 h 6895070"/>
              <a:gd name="csX3" fmla="*/ 0 w 5857103"/>
              <a:gd name="csY3" fmla="*/ 6858000 h 6895070"/>
              <a:gd name="csX4" fmla="*/ 0 w 5857103"/>
              <a:gd name="csY4" fmla="*/ 0 h 6895070"/>
            </a:gdLst>
            <a:ahLst/>
            <a:cxnLst>
              <a:cxn ang="0">
                <a:pos x="csX0" y="csY0"/>
              </a:cxn>
              <a:cxn ang="0">
                <a:pos x="csX1" y="csY1"/>
              </a:cxn>
              <a:cxn ang="0">
                <a:pos x="csX2" y="csY2"/>
              </a:cxn>
              <a:cxn ang="0">
                <a:pos x="csX3" y="csY3"/>
              </a:cxn>
              <a:cxn ang="0">
                <a:pos x="csX4" y="csY4"/>
              </a:cxn>
            </a:cxnLst>
            <a:rect l="l" t="t" r="r" b="b"/>
            <a:pathLst>
              <a:path w="5857103" h="6895070">
                <a:moveTo>
                  <a:pt x="0" y="0"/>
                </a:moveTo>
                <a:lnTo>
                  <a:pt x="5857103" y="0"/>
                </a:lnTo>
                <a:lnTo>
                  <a:pt x="4053016" y="6895070"/>
                </a:lnTo>
                <a:lnTo>
                  <a:pt x="0" y="6858000"/>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1" name="Rubrik 1">
            <a:extLst>
              <a:ext uri="{FF2B5EF4-FFF2-40B4-BE49-F238E27FC236}">
                <a16:creationId xmlns:a16="http://schemas.microsoft.com/office/drawing/2014/main" id="{78D6B0F2-D0DB-462B-8195-AFFFC07A1656}"/>
              </a:ext>
            </a:extLst>
          </p:cNvPr>
          <p:cNvSpPr>
            <a:spLocks noGrp="1"/>
          </p:cNvSpPr>
          <p:nvPr>
            <p:ph type="title"/>
          </p:nvPr>
        </p:nvSpPr>
        <p:spPr>
          <a:xfrm>
            <a:off x="923329" y="261289"/>
            <a:ext cx="5042756" cy="1115338"/>
          </a:xfrm>
        </p:spPr>
        <p:txBody>
          <a:bodyPr/>
          <a:lstStyle/>
          <a:p>
            <a:r>
              <a:rPr lang="sv-SE" sz="3600" b="1" dirty="0">
                <a:solidFill>
                  <a:schemeClr val="bg2"/>
                </a:solidFill>
              </a:rPr>
              <a:t>Alla har ett ansvar – alla behövs</a:t>
            </a:r>
          </a:p>
        </p:txBody>
      </p:sp>
      <p:sp>
        <p:nvSpPr>
          <p:cNvPr id="42" name="Rektangel med rundade hörn 18">
            <a:extLst>
              <a:ext uri="{FF2B5EF4-FFF2-40B4-BE49-F238E27FC236}">
                <a16:creationId xmlns:a16="http://schemas.microsoft.com/office/drawing/2014/main" id="{553A7022-662B-4072-A42C-4475FDE61584}"/>
              </a:ext>
              <a:ext uri="{C183D7F6-B498-43B3-948B-1728B52AA6E4}">
                <adec:decorative xmlns:adec="http://schemas.microsoft.com/office/drawing/2017/decorative" val="1"/>
              </a:ext>
            </a:extLst>
          </p:cNvPr>
          <p:cNvSpPr/>
          <p:nvPr/>
        </p:nvSpPr>
        <p:spPr>
          <a:xfrm>
            <a:off x="923329" y="1614104"/>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45" name="Rektangel med rundade hörn 1">
            <a:extLst>
              <a:ext uri="{FF2B5EF4-FFF2-40B4-BE49-F238E27FC236}">
                <a16:creationId xmlns:a16="http://schemas.microsoft.com/office/drawing/2014/main" id="{FC49FA5C-469C-4D5A-BEAD-2901454F5FAC}"/>
              </a:ext>
              <a:ext uri="{C183D7F6-B498-43B3-948B-1728B52AA6E4}">
                <adec:decorative xmlns:adec="http://schemas.microsoft.com/office/drawing/2017/decorative" val="1"/>
              </a:ext>
            </a:extLst>
          </p:cNvPr>
          <p:cNvSpPr/>
          <p:nvPr/>
        </p:nvSpPr>
        <p:spPr>
          <a:xfrm>
            <a:off x="2871627" y="1614104"/>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46" name="Rektangel med rundade hörn 2">
            <a:extLst>
              <a:ext uri="{FF2B5EF4-FFF2-40B4-BE49-F238E27FC236}">
                <a16:creationId xmlns:a16="http://schemas.microsoft.com/office/drawing/2014/main" id="{AB42A037-FD0C-4F1B-808F-B65C844AC218}"/>
              </a:ext>
              <a:ext uri="{C183D7F6-B498-43B3-948B-1728B52AA6E4}">
                <adec:decorative xmlns:adec="http://schemas.microsoft.com/office/drawing/2017/decorative" val="1"/>
              </a:ext>
            </a:extLst>
          </p:cNvPr>
          <p:cNvSpPr/>
          <p:nvPr/>
        </p:nvSpPr>
        <p:spPr>
          <a:xfrm>
            <a:off x="923329" y="2409598"/>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47" name="Rektangel med rundade hörn 5">
            <a:extLst>
              <a:ext uri="{FF2B5EF4-FFF2-40B4-BE49-F238E27FC236}">
                <a16:creationId xmlns:a16="http://schemas.microsoft.com/office/drawing/2014/main" id="{36ECE8C6-6125-423E-B50E-46AE325C5202}"/>
              </a:ext>
              <a:ext uri="{C183D7F6-B498-43B3-948B-1728B52AA6E4}">
                <adec:decorative xmlns:adec="http://schemas.microsoft.com/office/drawing/2017/decorative" val="1"/>
              </a:ext>
            </a:extLst>
          </p:cNvPr>
          <p:cNvSpPr/>
          <p:nvPr/>
        </p:nvSpPr>
        <p:spPr>
          <a:xfrm>
            <a:off x="2871627" y="2409598"/>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48" name="Rektangel med rundade hörn 9">
            <a:extLst>
              <a:ext uri="{FF2B5EF4-FFF2-40B4-BE49-F238E27FC236}">
                <a16:creationId xmlns:a16="http://schemas.microsoft.com/office/drawing/2014/main" id="{17657423-F605-430F-95BF-2CD104B84427}"/>
              </a:ext>
              <a:ext uri="{C183D7F6-B498-43B3-948B-1728B52AA6E4}">
                <adec:decorative xmlns:adec="http://schemas.microsoft.com/office/drawing/2017/decorative" val="1"/>
              </a:ext>
            </a:extLst>
          </p:cNvPr>
          <p:cNvSpPr/>
          <p:nvPr/>
        </p:nvSpPr>
        <p:spPr>
          <a:xfrm>
            <a:off x="923329" y="3205092"/>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49" name="Rektangel med rundade hörn 10">
            <a:extLst>
              <a:ext uri="{FF2B5EF4-FFF2-40B4-BE49-F238E27FC236}">
                <a16:creationId xmlns:a16="http://schemas.microsoft.com/office/drawing/2014/main" id="{056EC218-711F-4CBE-9095-D858C69A954B}"/>
              </a:ext>
              <a:ext uri="{C183D7F6-B498-43B3-948B-1728B52AA6E4}">
                <adec:decorative xmlns:adec="http://schemas.microsoft.com/office/drawing/2017/decorative" val="1"/>
              </a:ext>
            </a:extLst>
          </p:cNvPr>
          <p:cNvSpPr/>
          <p:nvPr/>
        </p:nvSpPr>
        <p:spPr>
          <a:xfrm>
            <a:off x="2871627" y="3205092"/>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50" name="Rektangel med rundade hörn 11">
            <a:extLst>
              <a:ext uri="{FF2B5EF4-FFF2-40B4-BE49-F238E27FC236}">
                <a16:creationId xmlns:a16="http://schemas.microsoft.com/office/drawing/2014/main" id="{BA08F226-534C-4C52-BCE8-43BF72237E48}"/>
              </a:ext>
              <a:ext uri="{C183D7F6-B498-43B3-948B-1728B52AA6E4}">
                <adec:decorative xmlns:adec="http://schemas.microsoft.com/office/drawing/2017/decorative" val="1"/>
              </a:ext>
            </a:extLst>
          </p:cNvPr>
          <p:cNvSpPr/>
          <p:nvPr/>
        </p:nvSpPr>
        <p:spPr>
          <a:xfrm>
            <a:off x="923329" y="4000586"/>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51" name="Rektangel med rundade hörn 12">
            <a:extLst>
              <a:ext uri="{FF2B5EF4-FFF2-40B4-BE49-F238E27FC236}">
                <a16:creationId xmlns:a16="http://schemas.microsoft.com/office/drawing/2014/main" id="{B4E69E1E-335C-41BD-B8BE-F59ED9FAD4C0}"/>
              </a:ext>
              <a:ext uri="{C183D7F6-B498-43B3-948B-1728B52AA6E4}">
                <adec:decorative xmlns:adec="http://schemas.microsoft.com/office/drawing/2017/decorative" val="1"/>
              </a:ext>
            </a:extLst>
          </p:cNvPr>
          <p:cNvSpPr/>
          <p:nvPr/>
        </p:nvSpPr>
        <p:spPr>
          <a:xfrm>
            <a:off x="2871627" y="4000586"/>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52" name="Rektangel med rundade hörn 13">
            <a:extLst>
              <a:ext uri="{FF2B5EF4-FFF2-40B4-BE49-F238E27FC236}">
                <a16:creationId xmlns:a16="http://schemas.microsoft.com/office/drawing/2014/main" id="{BA92336E-A9C2-4E92-A5E6-F2723310A322}"/>
              </a:ext>
              <a:ext uri="{C183D7F6-B498-43B3-948B-1728B52AA6E4}">
                <adec:decorative xmlns:adec="http://schemas.microsoft.com/office/drawing/2017/decorative" val="1"/>
              </a:ext>
            </a:extLst>
          </p:cNvPr>
          <p:cNvSpPr/>
          <p:nvPr/>
        </p:nvSpPr>
        <p:spPr>
          <a:xfrm>
            <a:off x="923329" y="4796080"/>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53" name="Rektangel med rundade hörn 26">
            <a:extLst>
              <a:ext uri="{FF2B5EF4-FFF2-40B4-BE49-F238E27FC236}">
                <a16:creationId xmlns:a16="http://schemas.microsoft.com/office/drawing/2014/main" id="{7C14AC68-2FF5-4127-94FD-4E1593E3C310}"/>
              </a:ext>
              <a:ext uri="{C183D7F6-B498-43B3-948B-1728B52AA6E4}">
                <adec:decorative xmlns:adec="http://schemas.microsoft.com/office/drawing/2017/decorative" val="1"/>
              </a:ext>
            </a:extLst>
          </p:cNvPr>
          <p:cNvSpPr/>
          <p:nvPr/>
        </p:nvSpPr>
        <p:spPr>
          <a:xfrm>
            <a:off x="2871627" y="4796080"/>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54" name="Rektangel med rundade hörn 28">
            <a:extLst>
              <a:ext uri="{FF2B5EF4-FFF2-40B4-BE49-F238E27FC236}">
                <a16:creationId xmlns:a16="http://schemas.microsoft.com/office/drawing/2014/main" id="{6B01E399-2B5B-4038-B57A-B404685BB757}"/>
              </a:ext>
              <a:ext uri="{C183D7F6-B498-43B3-948B-1728B52AA6E4}">
                <adec:decorative xmlns:adec="http://schemas.microsoft.com/office/drawing/2017/decorative" val="1"/>
              </a:ext>
            </a:extLst>
          </p:cNvPr>
          <p:cNvSpPr/>
          <p:nvPr/>
        </p:nvSpPr>
        <p:spPr>
          <a:xfrm>
            <a:off x="923329" y="5591574"/>
            <a:ext cx="1691224" cy="640740"/>
          </a:xfrm>
          <a:prstGeom prst="roundRect">
            <a:avLst>
              <a:gd name="adj" fmla="val 7495"/>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sv-SE" sz="1600" dirty="0">
              <a:solidFill>
                <a:schemeClr val="accent1"/>
              </a:solidFill>
            </a:endParaRPr>
          </a:p>
        </p:txBody>
      </p:sp>
      <p:sp>
        <p:nvSpPr>
          <p:cNvPr id="55" name="textruta 54">
            <a:extLst>
              <a:ext uri="{FF2B5EF4-FFF2-40B4-BE49-F238E27FC236}">
                <a16:creationId xmlns:a16="http://schemas.microsoft.com/office/drawing/2014/main" id="{4C7FED2A-FC99-462B-9010-AECD9CF274D9}"/>
              </a:ext>
            </a:extLst>
          </p:cNvPr>
          <p:cNvSpPr txBox="1"/>
          <p:nvPr/>
        </p:nvSpPr>
        <p:spPr>
          <a:xfrm>
            <a:off x="931350" y="1765197"/>
            <a:ext cx="1691224" cy="323165"/>
          </a:xfrm>
          <a:prstGeom prst="rect">
            <a:avLst/>
          </a:prstGeom>
          <a:noFill/>
        </p:spPr>
        <p:txBody>
          <a:bodyPr wrap="square">
            <a:spAutoFit/>
          </a:bodyPr>
          <a:lstStyle/>
          <a:p>
            <a:pPr algn="ctr"/>
            <a:r>
              <a:rPr lang="sv-SE" sz="1500" b="1" dirty="0">
                <a:solidFill>
                  <a:schemeClr val="accent1"/>
                </a:solidFill>
                <a:cs typeface="Arial" panose="020B0604020202020204" pitchFamily="34" charset="0"/>
              </a:rPr>
              <a:t>Regioner</a:t>
            </a:r>
            <a:endParaRPr lang="sv-SE" sz="1500" b="1" dirty="0">
              <a:solidFill>
                <a:schemeClr val="accent1"/>
              </a:solidFill>
            </a:endParaRPr>
          </a:p>
        </p:txBody>
      </p:sp>
      <p:sp>
        <p:nvSpPr>
          <p:cNvPr id="56" name="textruta 55">
            <a:extLst>
              <a:ext uri="{FF2B5EF4-FFF2-40B4-BE49-F238E27FC236}">
                <a16:creationId xmlns:a16="http://schemas.microsoft.com/office/drawing/2014/main" id="{539A4088-2A11-4604-98A6-86CD44BF95CF}"/>
              </a:ext>
            </a:extLst>
          </p:cNvPr>
          <p:cNvSpPr txBox="1"/>
          <p:nvPr/>
        </p:nvSpPr>
        <p:spPr>
          <a:xfrm>
            <a:off x="931350" y="2437581"/>
            <a:ext cx="1691224" cy="553998"/>
          </a:xfrm>
          <a:prstGeom prst="rect">
            <a:avLst/>
          </a:prstGeom>
          <a:noFill/>
        </p:spPr>
        <p:txBody>
          <a:bodyPr wrap="square">
            <a:spAutoFit/>
          </a:bodyPr>
          <a:lstStyle/>
          <a:p>
            <a:pPr algn="ctr"/>
            <a:r>
              <a:rPr lang="sv-SE" sz="1500" b="1" dirty="0">
                <a:solidFill>
                  <a:schemeClr val="accent1"/>
                </a:solidFill>
                <a:cs typeface="Arial" panose="020B0604020202020204" pitchFamily="34" charset="0"/>
              </a:rPr>
              <a:t>Statliga myndigheter</a:t>
            </a:r>
          </a:p>
        </p:txBody>
      </p:sp>
      <p:sp>
        <p:nvSpPr>
          <p:cNvPr id="57" name="textruta 56">
            <a:extLst>
              <a:ext uri="{FF2B5EF4-FFF2-40B4-BE49-F238E27FC236}">
                <a16:creationId xmlns:a16="http://schemas.microsoft.com/office/drawing/2014/main" id="{A2E56854-021F-4D21-980B-F14A379A1393}"/>
              </a:ext>
            </a:extLst>
          </p:cNvPr>
          <p:cNvSpPr txBox="1"/>
          <p:nvPr/>
        </p:nvSpPr>
        <p:spPr>
          <a:xfrm>
            <a:off x="931350" y="3356185"/>
            <a:ext cx="1691224" cy="323165"/>
          </a:xfrm>
          <a:prstGeom prst="rect">
            <a:avLst/>
          </a:prstGeom>
          <a:noFill/>
        </p:spPr>
        <p:txBody>
          <a:bodyPr wrap="square">
            <a:spAutoFit/>
          </a:bodyPr>
          <a:lstStyle/>
          <a:p>
            <a:pPr algn="ctr"/>
            <a:r>
              <a:rPr lang="sv-SE" sz="1500" b="1" dirty="0">
                <a:solidFill>
                  <a:schemeClr val="accent1"/>
                </a:solidFill>
                <a:cs typeface="Arial" panose="020B0604020202020204" pitchFamily="34" charset="0"/>
              </a:rPr>
              <a:t>Statsledning</a:t>
            </a:r>
            <a:endParaRPr lang="sv-SE" sz="1500" b="1" dirty="0">
              <a:solidFill>
                <a:schemeClr val="accent1"/>
              </a:solidFill>
            </a:endParaRPr>
          </a:p>
        </p:txBody>
      </p:sp>
      <p:sp>
        <p:nvSpPr>
          <p:cNvPr id="58" name="textruta 57">
            <a:extLst>
              <a:ext uri="{FF2B5EF4-FFF2-40B4-BE49-F238E27FC236}">
                <a16:creationId xmlns:a16="http://schemas.microsoft.com/office/drawing/2014/main" id="{61A24BCC-3F09-4E63-8074-85E16F1BE94B}"/>
              </a:ext>
            </a:extLst>
          </p:cNvPr>
          <p:cNvSpPr txBox="1"/>
          <p:nvPr/>
        </p:nvSpPr>
        <p:spPr>
          <a:xfrm>
            <a:off x="931350" y="4028569"/>
            <a:ext cx="1691224" cy="553998"/>
          </a:xfrm>
          <a:prstGeom prst="rect">
            <a:avLst/>
          </a:prstGeom>
          <a:noFill/>
          <a:ln>
            <a:noFill/>
          </a:ln>
        </p:spPr>
        <p:txBody>
          <a:bodyPr wrap="square">
            <a:spAutoFit/>
          </a:bodyPr>
          <a:lstStyle/>
          <a:p>
            <a:pPr algn="ctr"/>
            <a:r>
              <a:rPr lang="sv-SE" sz="1500" b="1" dirty="0">
                <a:solidFill>
                  <a:schemeClr val="accent1"/>
                </a:solidFill>
                <a:cs typeface="Arial" panose="020B0604020202020204" pitchFamily="34" charset="0"/>
              </a:rPr>
              <a:t>Enskilda individer</a:t>
            </a:r>
          </a:p>
        </p:txBody>
      </p:sp>
      <p:sp>
        <p:nvSpPr>
          <p:cNvPr id="59" name="textruta 58">
            <a:extLst>
              <a:ext uri="{FF2B5EF4-FFF2-40B4-BE49-F238E27FC236}">
                <a16:creationId xmlns:a16="http://schemas.microsoft.com/office/drawing/2014/main" id="{D7D0DA19-FBC6-4707-A56F-64663D06F363}"/>
              </a:ext>
            </a:extLst>
          </p:cNvPr>
          <p:cNvSpPr txBox="1"/>
          <p:nvPr/>
        </p:nvSpPr>
        <p:spPr>
          <a:xfrm>
            <a:off x="878004" y="4885618"/>
            <a:ext cx="1797915" cy="492443"/>
          </a:xfrm>
          <a:prstGeom prst="rect">
            <a:avLst/>
          </a:prstGeom>
          <a:noFill/>
        </p:spPr>
        <p:txBody>
          <a:bodyPr wrap="square">
            <a:spAutoFit/>
          </a:bodyPr>
          <a:lstStyle/>
          <a:p>
            <a:pPr algn="ctr"/>
            <a:r>
              <a:rPr lang="sv-SE" sz="1300" b="1" dirty="0">
                <a:solidFill>
                  <a:schemeClr val="accent1"/>
                </a:solidFill>
                <a:cs typeface="Arial" panose="020B0604020202020204" pitchFamily="34" charset="0"/>
              </a:rPr>
              <a:t>Arbetsmarknadens parter</a:t>
            </a:r>
          </a:p>
        </p:txBody>
      </p:sp>
      <p:sp>
        <p:nvSpPr>
          <p:cNvPr id="60" name="textruta 59">
            <a:extLst>
              <a:ext uri="{FF2B5EF4-FFF2-40B4-BE49-F238E27FC236}">
                <a16:creationId xmlns:a16="http://schemas.microsoft.com/office/drawing/2014/main" id="{D03A210F-FC1A-4CD2-93E1-E0939505A3C3}"/>
              </a:ext>
            </a:extLst>
          </p:cNvPr>
          <p:cNvSpPr txBox="1"/>
          <p:nvPr/>
        </p:nvSpPr>
        <p:spPr>
          <a:xfrm>
            <a:off x="931350" y="5742667"/>
            <a:ext cx="1691224" cy="323165"/>
          </a:xfrm>
          <a:prstGeom prst="rect">
            <a:avLst/>
          </a:prstGeom>
          <a:noFill/>
        </p:spPr>
        <p:txBody>
          <a:bodyPr wrap="square">
            <a:spAutoFit/>
          </a:bodyPr>
          <a:lstStyle/>
          <a:p>
            <a:pPr algn="ctr"/>
            <a:r>
              <a:rPr lang="sv-SE" sz="1500" b="1" dirty="0">
                <a:solidFill>
                  <a:schemeClr val="accent1"/>
                </a:solidFill>
                <a:cs typeface="Arial" panose="020B0604020202020204" pitchFamily="34" charset="0"/>
              </a:rPr>
              <a:t>Trossamfund</a:t>
            </a:r>
          </a:p>
        </p:txBody>
      </p:sp>
      <p:sp>
        <p:nvSpPr>
          <p:cNvPr id="61" name="textruta 60">
            <a:extLst>
              <a:ext uri="{FF2B5EF4-FFF2-40B4-BE49-F238E27FC236}">
                <a16:creationId xmlns:a16="http://schemas.microsoft.com/office/drawing/2014/main" id="{AE966468-16F1-456F-95EA-3DD4437D59A5}"/>
              </a:ext>
            </a:extLst>
          </p:cNvPr>
          <p:cNvSpPr txBox="1"/>
          <p:nvPr/>
        </p:nvSpPr>
        <p:spPr>
          <a:xfrm>
            <a:off x="2868523" y="1765197"/>
            <a:ext cx="1691224" cy="323165"/>
          </a:xfrm>
          <a:prstGeom prst="rect">
            <a:avLst/>
          </a:prstGeom>
          <a:noFill/>
        </p:spPr>
        <p:txBody>
          <a:bodyPr wrap="square">
            <a:spAutoFit/>
          </a:bodyPr>
          <a:lstStyle/>
          <a:p>
            <a:pPr algn="ctr"/>
            <a:r>
              <a:rPr lang="sv-SE" sz="1500" b="1" dirty="0">
                <a:solidFill>
                  <a:schemeClr val="accent1"/>
                </a:solidFill>
                <a:cs typeface="Arial" panose="020B0604020202020204" pitchFamily="34" charset="0"/>
              </a:rPr>
              <a:t>Kommuner</a:t>
            </a:r>
          </a:p>
        </p:txBody>
      </p:sp>
      <p:sp>
        <p:nvSpPr>
          <p:cNvPr id="62" name="textruta 61">
            <a:extLst>
              <a:ext uri="{FF2B5EF4-FFF2-40B4-BE49-F238E27FC236}">
                <a16:creationId xmlns:a16="http://schemas.microsoft.com/office/drawing/2014/main" id="{724DA54C-77D8-4972-9616-942785685AFE}"/>
              </a:ext>
            </a:extLst>
          </p:cNvPr>
          <p:cNvSpPr txBox="1"/>
          <p:nvPr/>
        </p:nvSpPr>
        <p:spPr>
          <a:xfrm>
            <a:off x="2868523" y="2560691"/>
            <a:ext cx="1691224" cy="323165"/>
          </a:xfrm>
          <a:prstGeom prst="rect">
            <a:avLst/>
          </a:prstGeom>
          <a:noFill/>
        </p:spPr>
        <p:txBody>
          <a:bodyPr wrap="square">
            <a:spAutoFit/>
          </a:bodyPr>
          <a:lstStyle/>
          <a:p>
            <a:pPr algn="ctr"/>
            <a:r>
              <a:rPr lang="sv-SE" sz="1500" b="1" dirty="0">
                <a:solidFill>
                  <a:schemeClr val="accent1"/>
                </a:solidFill>
                <a:cs typeface="Arial" panose="020B0604020202020204" pitchFamily="34" charset="0"/>
              </a:rPr>
              <a:t>Kulturliv</a:t>
            </a:r>
            <a:endParaRPr lang="sv-SE" sz="1500" b="1" dirty="0">
              <a:solidFill>
                <a:schemeClr val="accent1"/>
              </a:solidFill>
            </a:endParaRPr>
          </a:p>
        </p:txBody>
      </p:sp>
      <p:sp>
        <p:nvSpPr>
          <p:cNvPr id="63" name="textruta 62">
            <a:extLst>
              <a:ext uri="{FF2B5EF4-FFF2-40B4-BE49-F238E27FC236}">
                <a16:creationId xmlns:a16="http://schemas.microsoft.com/office/drawing/2014/main" id="{F9F6456E-DE8D-45C5-AA92-68C1180E34D2}"/>
              </a:ext>
            </a:extLst>
          </p:cNvPr>
          <p:cNvSpPr txBox="1"/>
          <p:nvPr/>
        </p:nvSpPr>
        <p:spPr>
          <a:xfrm>
            <a:off x="2868523" y="3356185"/>
            <a:ext cx="1691224" cy="323165"/>
          </a:xfrm>
          <a:prstGeom prst="rect">
            <a:avLst/>
          </a:prstGeom>
          <a:noFill/>
        </p:spPr>
        <p:txBody>
          <a:bodyPr wrap="square">
            <a:spAutoFit/>
          </a:bodyPr>
          <a:lstStyle/>
          <a:p>
            <a:pPr algn="ctr"/>
            <a:r>
              <a:rPr lang="sv-SE" sz="1500" b="1" dirty="0">
                <a:solidFill>
                  <a:schemeClr val="accent1"/>
                </a:solidFill>
                <a:cs typeface="Arial" panose="020B0604020202020204" pitchFamily="34" charset="0"/>
              </a:rPr>
              <a:t>Föreningar</a:t>
            </a:r>
            <a:endParaRPr lang="sv-SE" sz="1500" b="1" dirty="0">
              <a:solidFill>
                <a:schemeClr val="accent1"/>
              </a:solidFill>
            </a:endParaRPr>
          </a:p>
        </p:txBody>
      </p:sp>
      <p:sp>
        <p:nvSpPr>
          <p:cNvPr id="64" name="textruta 63">
            <a:extLst>
              <a:ext uri="{FF2B5EF4-FFF2-40B4-BE49-F238E27FC236}">
                <a16:creationId xmlns:a16="http://schemas.microsoft.com/office/drawing/2014/main" id="{A7E7D8B7-2C30-4F4F-B8CD-926EA42E5AB3}"/>
              </a:ext>
            </a:extLst>
          </p:cNvPr>
          <p:cNvSpPr txBox="1"/>
          <p:nvPr/>
        </p:nvSpPr>
        <p:spPr>
          <a:xfrm>
            <a:off x="2868523" y="4151679"/>
            <a:ext cx="1691224" cy="323165"/>
          </a:xfrm>
          <a:prstGeom prst="rect">
            <a:avLst/>
          </a:prstGeom>
          <a:noFill/>
        </p:spPr>
        <p:txBody>
          <a:bodyPr wrap="square">
            <a:spAutoFit/>
          </a:bodyPr>
          <a:lstStyle/>
          <a:p>
            <a:pPr algn="ctr"/>
            <a:r>
              <a:rPr lang="sv-SE" sz="1500" b="1" dirty="0">
                <a:solidFill>
                  <a:schemeClr val="accent1"/>
                </a:solidFill>
                <a:cs typeface="Arial" panose="020B0604020202020204" pitchFamily="34" charset="0"/>
              </a:rPr>
              <a:t>Näringslivet</a:t>
            </a:r>
          </a:p>
        </p:txBody>
      </p:sp>
      <p:sp>
        <p:nvSpPr>
          <p:cNvPr id="65" name="textruta 64">
            <a:extLst>
              <a:ext uri="{FF2B5EF4-FFF2-40B4-BE49-F238E27FC236}">
                <a16:creationId xmlns:a16="http://schemas.microsoft.com/office/drawing/2014/main" id="{E41644E5-C9B2-47A6-A3D0-E8B8AD7BF6C8}"/>
              </a:ext>
            </a:extLst>
          </p:cNvPr>
          <p:cNvSpPr txBox="1"/>
          <p:nvPr/>
        </p:nvSpPr>
        <p:spPr>
          <a:xfrm>
            <a:off x="2865419" y="4824063"/>
            <a:ext cx="1691224" cy="553998"/>
          </a:xfrm>
          <a:prstGeom prst="rect">
            <a:avLst/>
          </a:prstGeom>
          <a:noFill/>
        </p:spPr>
        <p:txBody>
          <a:bodyPr wrap="square">
            <a:spAutoFit/>
          </a:bodyPr>
          <a:lstStyle/>
          <a:p>
            <a:pPr algn="ctr"/>
            <a:r>
              <a:rPr lang="sv-SE" sz="1500" b="1" dirty="0">
                <a:solidFill>
                  <a:schemeClr val="accent1"/>
                </a:solidFill>
                <a:cs typeface="Arial" panose="020B0604020202020204" pitchFamily="34" charset="0"/>
              </a:rPr>
              <a:t>Frivillig-organisationer</a:t>
            </a:r>
          </a:p>
        </p:txBody>
      </p:sp>
    </p:spTree>
    <p:extLst>
      <p:ext uri="{BB962C8B-B14F-4D97-AF65-F5344CB8AC3E}">
        <p14:creationId xmlns:p14="http://schemas.microsoft.com/office/powerpoint/2010/main" val="365711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23" name="Bildobjekt 22" descr="Illustration av ett samhälle med byggnader, vägar och människor.">
            <a:extLst>
              <a:ext uri="{FF2B5EF4-FFF2-40B4-BE49-F238E27FC236}">
                <a16:creationId xmlns:a16="http://schemas.microsoft.com/office/drawing/2014/main" id="{00A81D1F-9796-0690-43B3-7AD488B15F5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95184" y="265705"/>
            <a:ext cx="11680360" cy="6568484"/>
          </a:xfrm>
          <a:prstGeom prst="rect">
            <a:avLst/>
          </a:prstGeom>
        </p:spPr>
      </p:pic>
      <p:sp>
        <p:nvSpPr>
          <p:cNvPr id="6" name="Rektangel 6">
            <a:extLst>
              <a:ext uri="{FF2B5EF4-FFF2-40B4-BE49-F238E27FC236}">
                <a16:creationId xmlns:a16="http://schemas.microsoft.com/office/drawing/2014/main" id="{0D6EAFA7-41D4-9999-4875-78C40A89AF2D}"/>
              </a:ext>
              <a:ext uri="{C183D7F6-B498-43B3-948B-1728B52AA6E4}">
                <adec:decorative xmlns:adec="http://schemas.microsoft.com/office/drawing/2017/decorative" val="1"/>
              </a:ext>
            </a:extLst>
          </p:cNvPr>
          <p:cNvSpPr/>
          <p:nvPr/>
        </p:nvSpPr>
        <p:spPr>
          <a:xfrm flipH="1">
            <a:off x="4203697" y="-86497"/>
            <a:ext cx="7980529" cy="7030994"/>
          </a:xfrm>
          <a:custGeom>
            <a:avLst/>
            <a:gdLst>
              <a:gd name="csX0" fmla="*/ 0 w 5857103"/>
              <a:gd name="csY0" fmla="*/ 0 h 6858000"/>
              <a:gd name="csX1" fmla="*/ 5857103 w 5857103"/>
              <a:gd name="csY1" fmla="*/ 0 h 6858000"/>
              <a:gd name="csX2" fmla="*/ 5857103 w 5857103"/>
              <a:gd name="csY2" fmla="*/ 6858000 h 6858000"/>
              <a:gd name="csX3" fmla="*/ 0 w 5857103"/>
              <a:gd name="csY3" fmla="*/ 6858000 h 6858000"/>
              <a:gd name="csX4" fmla="*/ 0 w 5857103"/>
              <a:gd name="csY4" fmla="*/ 0 h 6858000"/>
              <a:gd name="csX0" fmla="*/ 0 w 5857103"/>
              <a:gd name="csY0" fmla="*/ 0 h 6956854"/>
              <a:gd name="csX1" fmla="*/ 5857103 w 5857103"/>
              <a:gd name="csY1" fmla="*/ 0 h 6956854"/>
              <a:gd name="csX2" fmla="*/ 3645243 w 5857103"/>
              <a:gd name="csY2" fmla="*/ 6956854 h 6956854"/>
              <a:gd name="csX3" fmla="*/ 0 w 5857103"/>
              <a:gd name="csY3" fmla="*/ 6858000 h 6956854"/>
              <a:gd name="csX4" fmla="*/ 0 w 5857103"/>
              <a:gd name="csY4" fmla="*/ 0 h 6956854"/>
              <a:gd name="csX0" fmla="*/ 0 w 5857103"/>
              <a:gd name="csY0" fmla="*/ 0 h 6895070"/>
              <a:gd name="csX1" fmla="*/ 5857103 w 5857103"/>
              <a:gd name="csY1" fmla="*/ 0 h 6895070"/>
              <a:gd name="csX2" fmla="*/ 4053016 w 5857103"/>
              <a:gd name="csY2" fmla="*/ 6895070 h 6895070"/>
              <a:gd name="csX3" fmla="*/ 0 w 5857103"/>
              <a:gd name="csY3" fmla="*/ 6858000 h 6895070"/>
              <a:gd name="csX4" fmla="*/ 0 w 5857103"/>
              <a:gd name="csY4" fmla="*/ 0 h 6895070"/>
            </a:gdLst>
            <a:ahLst/>
            <a:cxnLst>
              <a:cxn ang="0">
                <a:pos x="csX0" y="csY0"/>
              </a:cxn>
              <a:cxn ang="0">
                <a:pos x="csX1" y="csY1"/>
              </a:cxn>
              <a:cxn ang="0">
                <a:pos x="csX2" y="csY2"/>
              </a:cxn>
              <a:cxn ang="0">
                <a:pos x="csX3" y="csY3"/>
              </a:cxn>
              <a:cxn ang="0">
                <a:pos x="csX4" y="csY4"/>
              </a:cxn>
            </a:cxnLst>
            <a:rect l="l" t="t" r="r" b="b"/>
            <a:pathLst>
              <a:path w="5857103" h="6895070">
                <a:moveTo>
                  <a:pt x="0" y="0"/>
                </a:moveTo>
                <a:lnTo>
                  <a:pt x="5857103" y="0"/>
                </a:lnTo>
                <a:lnTo>
                  <a:pt x="4053016" y="6895070"/>
                </a:lnTo>
                <a:lnTo>
                  <a:pt x="0" y="6858000"/>
                </a:lnTo>
                <a:lnTo>
                  <a:pt x="0" y="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CE61A9A2-7ADB-3C3F-6204-9E9477D9D26F}"/>
              </a:ext>
            </a:extLst>
          </p:cNvPr>
          <p:cNvSpPr txBox="1">
            <a:spLocks noGrp="1"/>
          </p:cNvSpPr>
          <p:nvPr>
            <p:ph type="title" idx="4294967295"/>
          </p:nvPr>
        </p:nvSpPr>
        <p:spPr>
          <a:xfrm>
            <a:off x="6528664" y="633546"/>
            <a:ext cx="5526176" cy="106062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4000"/>
              </a:lnSpc>
              <a:spcBef>
                <a:spcPct val="0"/>
              </a:spcBef>
              <a:buNone/>
              <a:defRPr sz="4000" b="1" kern="1200">
                <a:solidFill>
                  <a:schemeClr val="tx1"/>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lang="sv-SE" dirty="0"/>
              <a:t>Sveriges beredskap för kris och krig</a:t>
            </a:r>
            <a:endParaRPr kumimoji="0" lang="sv-SE" sz="4000" b="1" i="0" u="none" strike="noStrike" kern="1200" cap="none" spc="0" normalizeH="0" baseline="0" noProof="0" dirty="0">
              <a:ln>
                <a:noFill/>
              </a:ln>
              <a:solidFill>
                <a:schemeClr val="tx1"/>
              </a:solidFill>
              <a:effectLst/>
              <a:uLnTx/>
              <a:uFillTx/>
              <a:latin typeface="+mj-lt"/>
              <a:ea typeface="+mj-ea"/>
              <a:cs typeface="+mj-cs"/>
            </a:endParaRPr>
          </a:p>
        </p:txBody>
      </p:sp>
      <p:cxnSp>
        <p:nvCxnSpPr>
          <p:cNvPr id="24" name="Rak koppling 23">
            <a:extLst>
              <a:ext uri="{FF2B5EF4-FFF2-40B4-BE49-F238E27FC236}">
                <a16:creationId xmlns:a16="http://schemas.microsoft.com/office/drawing/2014/main" id="{2AF9B0C2-A54F-4130-BA57-69C2671DDC85}"/>
              </a:ext>
              <a:ext uri="{C183D7F6-B498-43B3-948B-1728B52AA6E4}">
                <adec:decorative xmlns:adec="http://schemas.microsoft.com/office/drawing/2017/decorative" val="1"/>
              </a:ext>
            </a:extLst>
          </p:cNvPr>
          <p:cNvCxnSpPr>
            <a:cxnSpLocks/>
          </p:cNvCxnSpPr>
          <p:nvPr/>
        </p:nvCxnSpPr>
        <p:spPr>
          <a:xfrm>
            <a:off x="8863461" y="3713554"/>
            <a:ext cx="0" cy="537882"/>
          </a:xfrm>
          <a:prstGeom prst="line">
            <a:avLst/>
          </a:prstGeom>
          <a:ln w="571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5" name="Rak koppling 24">
            <a:extLst>
              <a:ext uri="{FF2B5EF4-FFF2-40B4-BE49-F238E27FC236}">
                <a16:creationId xmlns:a16="http://schemas.microsoft.com/office/drawing/2014/main" id="{8BD555E5-5B9C-4BE7-B903-BBC71FBA7972}"/>
              </a:ext>
              <a:ext uri="{C183D7F6-B498-43B3-948B-1728B52AA6E4}">
                <adec:decorative xmlns:adec="http://schemas.microsoft.com/office/drawing/2017/decorative" val="1"/>
              </a:ext>
            </a:extLst>
          </p:cNvPr>
          <p:cNvCxnSpPr>
            <a:cxnSpLocks/>
          </p:cNvCxnSpPr>
          <p:nvPr/>
        </p:nvCxnSpPr>
        <p:spPr>
          <a:xfrm>
            <a:off x="6792379" y="3713554"/>
            <a:ext cx="0" cy="537882"/>
          </a:xfrm>
          <a:prstGeom prst="line">
            <a:avLst/>
          </a:prstGeom>
          <a:ln w="571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6" name="Rak koppling 25">
            <a:extLst>
              <a:ext uri="{FF2B5EF4-FFF2-40B4-BE49-F238E27FC236}">
                <a16:creationId xmlns:a16="http://schemas.microsoft.com/office/drawing/2014/main" id="{FD5E98F6-3CFD-4836-9ABC-783C60AE61FB}"/>
              </a:ext>
              <a:ext uri="{C183D7F6-B498-43B3-948B-1728B52AA6E4}">
                <adec:decorative xmlns:adec="http://schemas.microsoft.com/office/drawing/2017/decorative" val="1"/>
              </a:ext>
            </a:extLst>
          </p:cNvPr>
          <p:cNvCxnSpPr>
            <a:cxnSpLocks/>
          </p:cNvCxnSpPr>
          <p:nvPr/>
        </p:nvCxnSpPr>
        <p:spPr>
          <a:xfrm>
            <a:off x="10916140" y="2682737"/>
            <a:ext cx="0" cy="537882"/>
          </a:xfrm>
          <a:prstGeom prst="line">
            <a:avLst/>
          </a:prstGeom>
          <a:ln w="57150">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Rak koppling 26">
            <a:extLst>
              <a:ext uri="{FF2B5EF4-FFF2-40B4-BE49-F238E27FC236}">
                <a16:creationId xmlns:a16="http://schemas.microsoft.com/office/drawing/2014/main" id="{9BE3A0A2-E36A-46EC-BD7B-9C2B9CF9DFEC}"/>
              </a:ext>
              <a:ext uri="{C183D7F6-B498-43B3-948B-1728B52AA6E4}">
                <adec:decorative xmlns:adec="http://schemas.microsoft.com/office/drawing/2017/decorative" val="1"/>
              </a:ext>
            </a:extLst>
          </p:cNvPr>
          <p:cNvCxnSpPr>
            <a:cxnSpLocks/>
          </p:cNvCxnSpPr>
          <p:nvPr/>
        </p:nvCxnSpPr>
        <p:spPr>
          <a:xfrm>
            <a:off x="8863461" y="2679817"/>
            <a:ext cx="0" cy="537882"/>
          </a:xfrm>
          <a:prstGeom prst="line">
            <a:avLst/>
          </a:prstGeom>
          <a:ln w="57150">
            <a:solidFill>
              <a:schemeClr val="accent6"/>
            </a:solidFill>
          </a:ln>
        </p:spPr>
        <p:style>
          <a:lnRef idx="2">
            <a:schemeClr val="accent1"/>
          </a:lnRef>
          <a:fillRef idx="0">
            <a:schemeClr val="accent1"/>
          </a:fillRef>
          <a:effectRef idx="1">
            <a:schemeClr val="accent1"/>
          </a:effectRef>
          <a:fontRef idx="minor">
            <a:schemeClr val="tx1"/>
          </a:fontRef>
        </p:style>
      </p:cxnSp>
      <p:sp>
        <p:nvSpPr>
          <p:cNvPr id="29" name="Rektangel 28">
            <a:extLst>
              <a:ext uri="{FF2B5EF4-FFF2-40B4-BE49-F238E27FC236}">
                <a16:creationId xmlns:a16="http://schemas.microsoft.com/office/drawing/2014/main" id="{53E2F6D1-5C76-4A97-A189-8EF440BF5C2B}"/>
              </a:ext>
            </a:extLst>
          </p:cNvPr>
          <p:cNvSpPr/>
          <p:nvPr/>
        </p:nvSpPr>
        <p:spPr>
          <a:xfrm>
            <a:off x="7921642" y="2001321"/>
            <a:ext cx="3953902" cy="736337"/>
          </a:xfrm>
          <a:prstGeom prst="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v-SE" sz="2400" b="1" dirty="0">
                <a:solidFill>
                  <a:schemeClr val="accent1"/>
                </a:solidFill>
              </a:rPr>
              <a:t>Totalförsvar</a:t>
            </a:r>
          </a:p>
        </p:txBody>
      </p:sp>
      <p:sp>
        <p:nvSpPr>
          <p:cNvPr id="28" name="Rektangel 27">
            <a:extLst>
              <a:ext uri="{FF2B5EF4-FFF2-40B4-BE49-F238E27FC236}">
                <a16:creationId xmlns:a16="http://schemas.microsoft.com/office/drawing/2014/main" id="{50506F8D-B898-4260-AA62-9B424B47415B}"/>
              </a:ext>
            </a:extLst>
          </p:cNvPr>
          <p:cNvSpPr/>
          <p:nvPr/>
        </p:nvSpPr>
        <p:spPr>
          <a:xfrm>
            <a:off x="5844986" y="3178235"/>
            <a:ext cx="1878173" cy="61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v-SE" b="1" dirty="0">
                <a:solidFill>
                  <a:schemeClr val="tx1"/>
                </a:solidFill>
              </a:rPr>
              <a:t>Krisberedskap</a:t>
            </a:r>
          </a:p>
        </p:txBody>
      </p:sp>
      <p:sp>
        <p:nvSpPr>
          <p:cNvPr id="31" name="Rektangel 30">
            <a:extLst>
              <a:ext uri="{FF2B5EF4-FFF2-40B4-BE49-F238E27FC236}">
                <a16:creationId xmlns:a16="http://schemas.microsoft.com/office/drawing/2014/main" id="{4ACCF931-7665-42C3-B655-F63042CB7FA9}"/>
              </a:ext>
            </a:extLst>
          </p:cNvPr>
          <p:cNvSpPr/>
          <p:nvPr/>
        </p:nvSpPr>
        <p:spPr>
          <a:xfrm>
            <a:off x="7921642" y="3178235"/>
            <a:ext cx="1878173" cy="61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v-SE" b="1" dirty="0">
                <a:solidFill>
                  <a:schemeClr val="tx1"/>
                </a:solidFill>
              </a:rPr>
              <a:t>Civilt försvar</a:t>
            </a:r>
          </a:p>
        </p:txBody>
      </p:sp>
      <p:sp>
        <p:nvSpPr>
          <p:cNvPr id="30" name="Rektangel 29">
            <a:extLst>
              <a:ext uri="{FF2B5EF4-FFF2-40B4-BE49-F238E27FC236}">
                <a16:creationId xmlns:a16="http://schemas.microsoft.com/office/drawing/2014/main" id="{600B980E-ED83-4EE9-AE91-76D750008180}"/>
              </a:ext>
            </a:extLst>
          </p:cNvPr>
          <p:cNvSpPr/>
          <p:nvPr/>
        </p:nvSpPr>
        <p:spPr>
          <a:xfrm>
            <a:off x="9997376" y="3178235"/>
            <a:ext cx="1878173" cy="61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v-SE" b="1" dirty="0">
                <a:solidFill>
                  <a:schemeClr val="tx1"/>
                </a:solidFill>
              </a:rPr>
              <a:t>Militärt försvar</a:t>
            </a:r>
          </a:p>
        </p:txBody>
      </p:sp>
      <p:sp>
        <p:nvSpPr>
          <p:cNvPr id="33" name="Rektangel 32">
            <a:extLst>
              <a:ext uri="{FF2B5EF4-FFF2-40B4-BE49-F238E27FC236}">
                <a16:creationId xmlns:a16="http://schemas.microsoft.com/office/drawing/2014/main" id="{AA011844-DD5B-4594-9F8C-6CDC4CC9AA82}"/>
              </a:ext>
            </a:extLst>
          </p:cNvPr>
          <p:cNvSpPr/>
          <p:nvPr/>
        </p:nvSpPr>
        <p:spPr>
          <a:xfrm>
            <a:off x="6443628" y="4166254"/>
            <a:ext cx="2756647" cy="543095"/>
          </a:xfrm>
          <a:prstGeom prst="rect">
            <a:avLst/>
          </a:prstGeom>
          <a:solidFill>
            <a:schemeClr val="bg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v-SE" sz="1600" dirty="0">
                <a:solidFill>
                  <a:schemeClr val="tx1"/>
                </a:solidFill>
              </a:rPr>
              <a:t>Ömsesidigt förstärkande</a:t>
            </a:r>
          </a:p>
        </p:txBody>
      </p:sp>
    </p:spTree>
    <p:extLst>
      <p:ext uri="{BB962C8B-B14F-4D97-AF65-F5344CB8AC3E}">
        <p14:creationId xmlns:p14="http://schemas.microsoft.com/office/powerpoint/2010/main" val="4230753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Rubrik 6">
            <a:extLst>
              <a:ext uri="{FF2B5EF4-FFF2-40B4-BE49-F238E27FC236}">
                <a16:creationId xmlns:a16="http://schemas.microsoft.com/office/drawing/2014/main" id="{ED430469-738B-46B8-B86B-3FF1F3A8E45C}"/>
              </a:ext>
            </a:extLst>
          </p:cNvPr>
          <p:cNvSpPr>
            <a:spLocks noGrp="1"/>
          </p:cNvSpPr>
          <p:nvPr>
            <p:ph type="title"/>
          </p:nvPr>
        </p:nvSpPr>
        <p:spPr>
          <a:xfrm>
            <a:off x="707832" y="883279"/>
            <a:ext cx="9424947" cy="878339"/>
          </a:xfrm>
        </p:spPr>
        <p:txBody>
          <a:bodyPr/>
          <a:lstStyle/>
          <a:p>
            <a:r>
              <a:rPr lang="sv-SE" sz="3600" dirty="0"/>
              <a:t>Mål</a:t>
            </a:r>
          </a:p>
        </p:txBody>
      </p:sp>
      <p:sp>
        <p:nvSpPr>
          <p:cNvPr id="28" name="Rektangel 27">
            <a:extLst>
              <a:ext uri="{FF2B5EF4-FFF2-40B4-BE49-F238E27FC236}">
                <a16:creationId xmlns:a16="http://schemas.microsoft.com/office/drawing/2014/main" id="{286FC050-883D-4E55-89B3-56EBD33496FC}"/>
              </a:ext>
            </a:extLst>
          </p:cNvPr>
          <p:cNvSpPr/>
          <p:nvPr/>
        </p:nvSpPr>
        <p:spPr>
          <a:xfrm>
            <a:off x="6752303" y="2404978"/>
            <a:ext cx="5019577" cy="7328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b="1" dirty="0"/>
              <a:t>Militärt försvar</a:t>
            </a:r>
          </a:p>
        </p:txBody>
      </p:sp>
      <p:sp>
        <p:nvSpPr>
          <p:cNvPr id="29" name="Rektangel 28">
            <a:extLst>
              <a:ext uri="{FF2B5EF4-FFF2-40B4-BE49-F238E27FC236}">
                <a16:creationId xmlns:a16="http://schemas.microsoft.com/office/drawing/2014/main" id="{5E5B1132-62CB-49C6-BDF6-253B79FF3C2E}"/>
              </a:ext>
            </a:extLst>
          </p:cNvPr>
          <p:cNvSpPr/>
          <p:nvPr/>
        </p:nvSpPr>
        <p:spPr>
          <a:xfrm>
            <a:off x="3611048" y="2404978"/>
            <a:ext cx="3032765" cy="7328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b="1" dirty="0"/>
              <a:t>Civilt försvar</a:t>
            </a:r>
          </a:p>
        </p:txBody>
      </p:sp>
      <p:sp>
        <p:nvSpPr>
          <p:cNvPr id="30" name="Rektangel 29">
            <a:extLst>
              <a:ext uri="{FF2B5EF4-FFF2-40B4-BE49-F238E27FC236}">
                <a16:creationId xmlns:a16="http://schemas.microsoft.com/office/drawing/2014/main" id="{111384F0-9DB6-4FC8-B29B-372001D68B0B}"/>
              </a:ext>
            </a:extLst>
          </p:cNvPr>
          <p:cNvSpPr/>
          <p:nvPr/>
        </p:nvSpPr>
        <p:spPr>
          <a:xfrm>
            <a:off x="3611049" y="343816"/>
            <a:ext cx="8160828" cy="558124"/>
          </a:xfrm>
          <a:prstGeom prst="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accent1"/>
                </a:solidFill>
              </a:rPr>
              <a:t>Totalförsvar</a:t>
            </a:r>
          </a:p>
        </p:txBody>
      </p:sp>
      <p:sp>
        <p:nvSpPr>
          <p:cNvPr id="31" name="Rektangel 30">
            <a:extLst>
              <a:ext uri="{FF2B5EF4-FFF2-40B4-BE49-F238E27FC236}">
                <a16:creationId xmlns:a16="http://schemas.microsoft.com/office/drawing/2014/main" id="{36DEB076-29F5-4E6C-A62F-4579F4CF1666}"/>
              </a:ext>
            </a:extLst>
          </p:cNvPr>
          <p:cNvSpPr/>
          <p:nvPr/>
        </p:nvSpPr>
        <p:spPr>
          <a:xfrm>
            <a:off x="3611048" y="3181285"/>
            <a:ext cx="3032763" cy="32377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lvl="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säkerställa de viktigaste samhällsfunktionerna,</a:t>
            </a:r>
          </a:p>
          <a:p>
            <a:pPr marL="285750" lvl="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inom ramen för Natos kollektiva försvar och uppgifter i övrigt, bidra till det militära försvarets förmåga,</a:t>
            </a:r>
          </a:p>
          <a:p>
            <a:pPr marL="285750" lvl="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skydda civilbefolkningen, </a:t>
            </a:r>
          </a:p>
          <a:p>
            <a:pPr marL="285750" lvl="0" indent="-285750">
              <a:lnSpc>
                <a:spcPct val="107000"/>
              </a:lnSpc>
              <a:spcAft>
                <a:spcPts val="800"/>
              </a:spcAft>
              <a:buClr>
                <a:schemeClr val="accent6"/>
              </a:buClr>
              <a:buFont typeface="Arial" panose="020B0604020202020204" pitchFamily="34" charset="0"/>
              <a:buChar char="•"/>
            </a:pPr>
            <a:r>
              <a:rPr lang="sv-SE" sz="1400" dirty="0">
                <a:solidFill>
                  <a:schemeClr val="tx2"/>
                </a:solidFill>
                <a:cs typeface="Helvetica" panose="020B0604020202020204" pitchFamily="34" charset="0"/>
              </a:rPr>
              <a:t>upprätthålla försvarsviljan och samhällets motståndskraft mot externa påtryckningar.</a:t>
            </a:r>
          </a:p>
        </p:txBody>
      </p:sp>
      <p:sp>
        <p:nvSpPr>
          <p:cNvPr id="32" name="Rektangel 31">
            <a:extLst>
              <a:ext uri="{FF2B5EF4-FFF2-40B4-BE49-F238E27FC236}">
                <a16:creationId xmlns:a16="http://schemas.microsoft.com/office/drawing/2014/main" id="{895CD7AD-BFF4-4790-9432-A8F717D35461}"/>
              </a:ext>
            </a:extLst>
          </p:cNvPr>
          <p:cNvSpPr/>
          <p:nvPr/>
        </p:nvSpPr>
        <p:spPr>
          <a:xfrm>
            <a:off x="6752302" y="3181285"/>
            <a:ext cx="5019577" cy="323770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försvara Sverige mot väpnat angrepp,</a:t>
            </a:r>
          </a:p>
          <a:p>
            <a:pPr marL="28575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hävda Sveriges territoriella integritet,</a:t>
            </a:r>
          </a:p>
          <a:p>
            <a:pPr marL="28575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värna rättigheter och nationella intressen utanför svenskt territorium i enlighet med internationell rätt,</a:t>
            </a:r>
          </a:p>
          <a:p>
            <a:pPr marL="28575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inom ramen för Natos kollektiva försvar och uppgifter i övrigt, uppfylla Sveriges åtaganden som medlem i Nato,</a:t>
            </a:r>
          </a:p>
          <a:p>
            <a:pPr marL="28575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främja vår säkerhet samt förebygga och hantera konflikter och krig genom att i fredstid genomföra operationer på vårt eget territorium och i närområdet samt delta i internationella fredsfrämjande insatser,</a:t>
            </a:r>
          </a:p>
          <a:p>
            <a:pPr marL="28575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skydda samhället och dess funktionalitet genom att med befintlig förmåga och resurser bistå övriga samhället såväl i fred som vid höjd beredskap.</a:t>
            </a:r>
          </a:p>
        </p:txBody>
      </p:sp>
      <p:sp>
        <p:nvSpPr>
          <p:cNvPr id="33" name="Rektangel 32">
            <a:extLst>
              <a:ext uri="{FF2B5EF4-FFF2-40B4-BE49-F238E27FC236}">
                <a16:creationId xmlns:a16="http://schemas.microsoft.com/office/drawing/2014/main" id="{4111E177-9495-4E49-8FDF-5C1DF80A995A}"/>
              </a:ext>
            </a:extLst>
          </p:cNvPr>
          <p:cNvSpPr/>
          <p:nvPr/>
        </p:nvSpPr>
        <p:spPr>
          <a:xfrm>
            <a:off x="3611052" y="841418"/>
            <a:ext cx="8160828" cy="133762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lnSpc>
                <a:spcPct val="107000"/>
              </a:lnSpc>
              <a:buClr>
                <a:schemeClr val="bg1"/>
              </a:buClr>
              <a:buFont typeface="Arial" panose="020B0604020202020204" pitchFamily="34" charset="0"/>
              <a:buChar char="•"/>
            </a:pPr>
            <a:r>
              <a:rPr lang="sv-SE" sz="1400" dirty="0">
                <a:solidFill>
                  <a:schemeClr val="accent1"/>
                </a:solidFill>
                <a:cs typeface="Helvetica" panose="020B0604020202020204" pitchFamily="34" charset="0"/>
              </a:rPr>
              <a:t>ha förmåga att försvara Sverige och vår befolkning mot väpnat angrepp,</a:t>
            </a:r>
          </a:p>
          <a:p>
            <a:pPr marL="285750" indent="-285750">
              <a:lnSpc>
                <a:spcPct val="107000"/>
              </a:lnSpc>
              <a:buClr>
                <a:schemeClr val="bg1"/>
              </a:buClr>
              <a:buFont typeface="Arial" panose="020B0604020202020204" pitchFamily="34" charset="0"/>
              <a:buChar char="•"/>
            </a:pPr>
            <a:r>
              <a:rPr lang="sv-SE" sz="1400" dirty="0">
                <a:solidFill>
                  <a:schemeClr val="accent1"/>
                </a:solidFill>
                <a:cs typeface="Helvetica" panose="020B0604020202020204" pitchFamily="34" charset="0"/>
              </a:rPr>
              <a:t>hävda vårt lands självständighet, suveränitet och territoriella integritet samt</a:t>
            </a:r>
          </a:p>
          <a:p>
            <a:pPr marL="285750" indent="-285750">
              <a:lnSpc>
                <a:spcPct val="107000"/>
              </a:lnSpc>
              <a:buClr>
                <a:schemeClr val="bg1"/>
              </a:buClr>
              <a:buFont typeface="Arial" panose="020B0604020202020204" pitchFamily="34" charset="0"/>
              <a:buChar char="•"/>
            </a:pPr>
            <a:r>
              <a:rPr lang="sv-SE" sz="1400" dirty="0">
                <a:solidFill>
                  <a:schemeClr val="accent1"/>
                </a:solidFill>
                <a:cs typeface="Helvetica" panose="020B0604020202020204" pitchFamily="34" charset="0"/>
              </a:rPr>
              <a:t>medverka till försvaret av allierade. </a:t>
            </a:r>
          </a:p>
          <a:p>
            <a:pPr>
              <a:lnSpc>
                <a:spcPct val="107000"/>
              </a:lnSpc>
              <a:buClr>
                <a:schemeClr val="bg1"/>
              </a:buClr>
            </a:pPr>
            <a:r>
              <a:rPr lang="sv-SE" sz="1400" dirty="0">
                <a:solidFill>
                  <a:schemeClr val="accent1"/>
                </a:solidFill>
                <a:cs typeface="Helvetica" panose="020B0604020202020204" pitchFamily="34" charset="0"/>
              </a:rPr>
              <a:t>Verksamhet inom totalförsvaret ska kunna bedrivas enskilt och tillsammans med andra, inom och utom landet och i enlighet med Sveriges åtaganden som medlem i Nato.</a:t>
            </a:r>
          </a:p>
        </p:txBody>
      </p:sp>
      <p:sp>
        <p:nvSpPr>
          <p:cNvPr id="34" name="Rektangel 33">
            <a:extLst>
              <a:ext uri="{FF2B5EF4-FFF2-40B4-BE49-F238E27FC236}">
                <a16:creationId xmlns:a16="http://schemas.microsoft.com/office/drawing/2014/main" id="{67176D4D-5E22-4AE0-86CC-199712D4CA72}"/>
              </a:ext>
            </a:extLst>
          </p:cNvPr>
          <p:cNvSpPr/>
          <p:nvPr/>
        </p:nvSpPr>
        <p:spPr>
          <a:xfrm>
            <a:off x="624013" y="2404978"/>
            <a:ext cx="2878544" cy="7328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000" b="1" dirty="0"/>
              <a:t>Krisberedskap</a:t>
            </a:r>
          </a:p>
        </p:txBody>
      </p:sp>
      <p:sp>
        <p:nvSpPr>
          <p:cNvPr id="35" name="Rektangel 34">
            <a:extLst>
              <a:ext uri="{FF2B5EF4-FFF2-40B4-BE49-F238E27FC236}">
                <a16:creationId xmlns:a16="http://schemas.microsoft.com/office/drawing/2014/main" id="{F5962597-29B6-4C7B-A4E4-95535CE7E425}"/>
              </a:ext>
            </a:extLst>
          </p:cNvPr>
          <p:cNvSpPr/>
          <p:nvPr/>
        </p:nvSpPr>
        <p:spPr>
          <a:xfrm>
            <a:off x="624008" y="3181285"/>
            <a:ext cx="2878545" cy="325063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minska risken för olyckor och kriser som hotar vår säkerhet.</a:t>
            </a:r>
          </a:p>
          <a:p>
            <a:pPr marL="285750" indent="-285750">
              <a:lnSpc>
                <a:spcPct val="107000"/>
              </a:lnSpc>
              <a:buClr>
                <a:schemeClr val="accent6"/>
              </a:buClr>
              <a:buFont typeface="Arial" panose="020B0604020202020204" pitchFamily="34" charset="0"/>
              <a:buChar char="•"/>
            </a:pPr>
            <a:r>
              <a:rPr lang="sv-SE" sz="1400" dirty="0">
                <a:solidFill>
                  <a:schemeClr val="tx2"/>
                </a:solidFill>
                <a:cs typeface="Helvetica" panose="020B0604020202020204" pitchFamily="34" charset="0"/>
              </a:rPr>
              <a:t>värna människors liv och hälsa samt grundläggande värden som demokrati, rättssäkerhet och mänskliga fri- och rättigheter genom att upprätthålla samhällsviktig verksamhet och hindra eller begränsa skador på egendom och miljö då olyckor och krissituationer inträffar.</a:t>
            </a:r>
          </a:p>
        </p:txBody>
      </p:sp>
    </p:spTree>
    <p:extLst>
      <p:ext uri="{BB962C8B-B14F-4D97-AF65-F5344CB8AC3E}">
        <p14:creationId xmlns:p14="http://schemas.microsoft.com/office/powerpoint/2010/main" val="253972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7D5DCB-C0D7-4D0E-9C26-F95CA7B3F367}"/>
              </a:ext>
            </a:extLst>
          </p:cNvPr>
          <p:cNvSpPr>
            <a:spLocks noGrp="1"/>
          </p:cNvSpPr>
          <p:nvPr>
            <p:ph type="title"/>
          </p:nvPr>
        </p:nvSpPr>
        <p:spPr>
          <a:xfrm>
            <a:off x="1061029" y="433745"/>
            <a:ext cx="9950092" cy="1115338"/>
          </a:xfrm>
        </p:spPr>
        <p:txBody>
          <a:bodyPr/>
          <a:lstStyle/>
          <a:p>
            <a:r>
              <a:rPr lang="sv-SE" dirty="0"/>
              <a:t>Centrala komponenter i totalförsvaret</a:t>
            </a:r>
          </a:p>
        </p:txBody>
      </p:sp>
      <p:sp>
        <p:nvSpPr>
          <p:cNvPr id="5" name="textruta 4">
            <a:extLst>
              <a:ext uri="{FF2B5EF4-FFF2-40B4-BE49-F238E27FC236}">
                <a16:creationId xmlns:a16="http://schemas.microsoft.com/office/drawing/2014/main" id="{1A4BB95E-C6AC-4147-A9F8-BB53D7F204F1}"/>
              </a:ext>
              <a:ext uri="{C183D7F6-B498-43B3-948B-1728B52AA6E4}">
                <adec:decorative xmlns:adec="http://schemas.microsoft.com/office/drawing/2017/decorative" val="1"/>
              </a:ext>
            </a:extLst>
          </p:cNvPr>
          <p:cNvSpPr txBox="1">
            <a:spLocks/>
          </p:cNvSpPr>
          <p:nvPr/>
        </p:nvSpPr>
        <p:spPr>
          <a:xfrm>
            <a:off x="1114816" y="3906381"/>
            <a:ext cx="3096000" cy="1836000"/>
          </a:xfrm>
          <a:prstGeom prst="rect">
            <a:avLst/>
          </a:prstGeom>
          <a:solidFill>
            <a:srgbClr val="F6EFE9"/>
          </a:solidFill>
        </p:spPr>
        <p:txBody>
          <a:bodyPr wrap="square" lIns="216000" tIns="216000" bIns="360000" rtlCol="0" anchor="b">
            <a:spAutoFit/>
          </a:bodyPr>
          <a:lstStyle/>
          <a:p>
            <a:endParaRPr lang="sv-SE" sz="2000" b="1" dirty="0">
              <a:solidFill>
                <a:schemeClr val="bg1"/>
              </a:solidFill>
            </a:endParaRPr>
          </a:p>
          <a:p>
            <a:endParaRPr lang="sv-SE" sz="2000" b="1" dirty="0">
              <a:solidFill>
                <a:schemeClr val="bg1"/>
              </a:solidFill>
            </a:endParaRPr>
          </a:p>
        </p:txBody>
      </p:sp>
      <p:pic>
        <p:nvPicPr>
          <p:cNvPr id="4" name="Bildobjekt 3" descr="Broschyr krig eller krisen kommer.">
            <a:extLst>
              <a:ext uri="{FF2B5EF4-FFF2-40B4-BE49-F238E27FC236}">
                <a16:creationId xmlns:a16="http://schemas.microsoft.com/office/drawing/2014/main" id="{7B2AFBB8-4637-4488-9493-2E2B08C26F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5892" y="1871147"/>
            <a:ext cx="3096000" cy="2065338"/>
          </a:xfrm>
          <a:prstGeom prst="rect">
            <a:avLst/>
          </a:prstGeom>
        </p:spPr>
      </p:pic>
      <p:sp>
        <p:nvSpPr>
          <p:cNvPr id="12" name="textruta 11">
            <a:extLst>
              <a:ext uri="{FF2B5EF4-FFF2-40B4-BE49-F238E27FC236}">
                <a16:creationId xmlns:a16="http://schemas.microsoft.com/office/drawing/2014/main" id="{35816770-9D92-4C3A-BEF1-989B891B753E}"/>
              </a:ext>
            </a:extLst>
          </p:cNvPr>
          <p:cNvSpPr txBox="1"/>
          <p:nvPr/>
        </p:nvSpPr>
        <p:spPr>
          <a:xfrm>
            <a:off x="1310028" y="4159638"/>
            <a:ext cx="2705576" cy="1015663"/>
          </a:xfrm>
          <a:prstGeom prst="rect">
            <a:avLst/>
          </a:prstGeom>
          <a:noFill/>
        </p:spPr>
        <p:txBody>
          <a:bodyPr wrap="square">
            <a:spAutoFit/>
          </a:bodyPr>
          <a:lstStyle/>
          <a:p>
            <a:r>
              <a:rPr lang="sv-SE" sz="2000" b="1" dirty="0">
                <a:solidFill>
                  <a:schemeClr val="bg1"/>
                </a:solidFill>
              </a:rPr>
              <a:t>Kunskap och färdigheter hos människor.</a:t>
            </a:r>
          </a:p>
        </p:txBody>
      </p:sp>
      <p:sp>
        <p:nvSpPr>
          <p:cNvPr id="15" name="textruta 14">
            <a:extLst>
              <a:ext uri="{FF2B5EF4-FFF2-40B4-BE49-F238E27FC236}">
                <a16:creationId xmlns:a16="http://schemas.microsoft.com/office/drawing/2014/main" id="{EBFC61E2-4E91-44AB-B0D2-9EA2551EB233}"/>
              </a:ext>
              <a:ext uri="{C183D7F6-B498-43B3-948B-1728B52AA6E4}">
                <adec:decorative xmlns:adec="http://schemas.microsoft.com/office/drawing/2017/decorative" val="1"/>
              </a:ext>
            </a:extLst>
          </p:cNvPr>
          <p:cNvSpPr txBox="1">
            <a:spLocks/>
          </p:cNvSpPr>
          <p:nvPr/>
        </p:nvSpPr>
        <p:spPr>
          <a:xfrm>
            <a:off x="4656000" y="3906381"/>
            <a:ext cx="3096000" cy="1836000"/>
          </a:xfrm>
          <a:prstGeom prst="rect">
            <a:avLst/>
          </a:prstGeom>
          <a:solidFill>
            <a:srgbClr val="F6EFE9"/>
          </a:solidFill>
        </p:spPr>
        <p:txBody>
          <a:bodyPr wrap="square" lIns="216000" tIns="216000" bIns="360000" rtlCol="0" anchor="b">
            <a:spAutoFit/>
          </a:bodyPr>
          <a:lstStyle/>
          <a:p>
            <a:endParaRPr lang="sv-SE" sz="2000" b="1" dirty="0">
              <a:solidFill>
                <a:schemeClr val="bg1"/>
              </a:solidFill>
            </a:endParaRPr>
          </a:p>
          <a:p>
            <a:endParaRPr lang="sv-SE" sz="2000" b="1" dirty="0">
              <a:solidFill>
                <a:schemeClr val="bg1"/>
              </a:solidFill>
            </a:endParaRPr>
          </a:p>
        </p:txBody>
      </p:sp>
      <p:pic>
        <p:nvPicPr>
          <p:cNvPr id="9" name="Bildobjekt 8" descr="Sveriges lagbok.">
            <a:extLst>
              <a:ext uri="{FF2B5EF4-FFF2-40B4-BE49-F238E27FC236}">
                <a16:creationId xmlns:a16="http://schemas.microsoft.com/office/drawing/2014/main" id="{741F3546-2DC1-4174-87EA-58B70380E80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56000" y="1871147"/>
            <a:ext cx="3096000" cy="2064000"/>
          </a:xfrm>
          <a:prstGeom prst="rect">
            <a:avLst/>
          </a:prstGeom>
        </p:spPr>
      </p:pic>
      <p:sp>
        <p:nvSpPr>
          <p:cNvPr id="13" name="textruta 12">
            <a:extLst>
              <a:ext uri="{FF2B5EF4-FFF2-40B4-BE49-F238E27FC236}">
                <a16:creationId xmlns:a16="http://schemas.microsoft.com/office/drawing/2014/main" id="{889539AD-896A-4A9E-AE39-75EF44C33ADA}"/>
              </a:ext>
            </a:extLst>
          </p:cNvPr>
          <p:cNvSpPr txBox="1"/>
          <p:nvPr/>
        </p:nvSpPr>
        <p:spPr>
          <a:xfrm>
            <a:off x="4779496" y="4113323"/>
            <a:ext cx="2900788" cy="1323439"/>
          </a:xfrm>
          <a:prstGeom prst="rect">
            <a:avLst/>
          </a:prstGeom>
          <a:noFill/>
        </p:spPr>
        <p:txBody>
          <a:bodyPr wrap="square">
            <a:spAutoFit/>
          </a:bodyPr>
          <a:lstStyle/>
          <a:p>
            <a:r>
              <a:rPr lang="sv-SE" sz="2000" b="1" dirty="0">
                <a:solidFill>
                  <a:schemeClr val="bg1"/>
                </a:solidFill>
              </a:rPr>
              <a:t>Regelverk i fred och under höjd beredskap samt mål och inriktning.</a:t>
            </a:r>
          </a:p>
        </p:txBody>
      </p:sp>
      <p:sp>
        <p:nvSpPr>
          <p:cNvPr id="16" name="textruta 15">
            <a:extLst>
              <a:ext uri="{FF2B5EF4-FFF2-40B4-BE49-F238E27FC236}">
                <a16:creationId xmlns:a16="http://schemas.microsoft.com/office/drawing/2014/main" id="{CBC7B77A-0F59-463A-9EFA-266376A79C6F}"/>
              </a:ext>
              <a:ext uri="{C183D7F6-B498-43B3-948B-1728B52AA6E4}">
                <adec:decorative xmlns:adec="http://schemas.microsoft.com/office/drawing/2017/decorative" val="1"/>
              </a:ext>
            </a:extLst>
          </p:cNvPr>
          <p:cNvSpPr txBox="1">
            <a:spLocks/>
          </p:cNvSpPr>
          <p:nvPr/>
        </p:nvSpPr>
        <p:spPr>
          <a:xfrm>
            <a:off x="8302002" y="3906381"/>
            <a:ext cx="3096000" cy="1836000"/>
          </a:xfrm>
          <a:prstGeom prst="rect">
            <a:avLst/>
          </a:prstGeom>
          <a:solidFill>
            <a:srgbClr val="F6EFE9"/>
          </a:solidFill>
        </p:spPr>
        <p:txBody>
          <a:bodyPr wrap="square" lIns="216000" tIns="216000" bIns="360000" rtlCol="0" anchor="b">
            <a:spAutoFit/>
          </a:bodyPr>
          <a:lstStyle/>
          <a:p>
            <a:endParaRPr lang="sv-SE" sz="2000" b="1" dirty="0">
              <a:solidFill>
                <a:schemeClr val="bg1"/>
              </a:solidFill>
            </a:endParaRPr>
          </a:p>
          <a:p>
            <a:endParaRPr lang="sv-SE" sz="2000" b="1" dirty="0">
              <a:solidFill>
                <a:schemeClr val="bg1"/>
              </a:solidFill>
            </a:endParaRPr>
          </a:p>
        </p:txBody>
      </p:sp>
      <p:pic>
        <p:nvPicPr>
          <p:cNvPr id="11" name="Bildobjekt 10" descr="Mynt och sedlar.">
            <a:extLst>
              <a:ext uri="{FF2B5EF4-FFF2-40B4-BE49-F238E27FC236}">
                <a16:creationId xmlns:a16="http://schemas.microsoft.com/office/drawing/2014/main" id="{BA3D604D-840E-44EA-8786-0800C2EDE57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colorTemperature colorTemp="4700"/>
                    </a14:imgEffect>
                    <a14:imgEffect>
                      <a14:saturation sat="66000"/>
                    </a14:imgEffect>
                  </a14:imgLayer>
                </a14:imgProps>
              </a:ext>
              <a:ext uri="{28A0092B-C50C-407E-A947-70E740481C1C}">
                <a14:useLocalDpi xmlns:a14="http://schemas.microsoft.com/office/drawing/2010/main"/>
              </a:ext>
            </a:extLst>
          </a:blip>
          <a:srcRect l="4320"/>
          <a:stretch/>
        </p:blipFill>
        <p:spPr>
          <a:xfrm>
            <a:off x="8302002" y="1871147"/>
            <a:ext cx="3096000" cy="2046427"/>
          </a:xfrm>
          <a:prstGeom prst="rect">
            <a:avLst/>
          </a:prstGeom>
        </p:spPr>
      </p:pic>
      <p:sp>
        <p:nvSpPr>
          <p:cNvPr id="14" name="textruta 13">
            <a:extLst>
              <a:ext uri="{FF2B5EF4-FFF2-40B4-BE49-F238E27FC236}">
                <a16:creationId xmlns:a16="http://schemas.microsoft.com/office/drawing/2014/main" id="{138282C0-4C0E-4E1F-B1A2-4295629D9DCB}"/>
              </a:ext>
            </a:extLst>
          </p:cNvPr>
          <p:cNvSpPr txBox="1"/>
          <p:nvPr/>
        </p:nvSpPr>
        <p:spPr>
          <a:xfrm>
            <a:off x="8497214" y="4011347"/>
            <a:ext cx="2705576" cy="1323439"/>
          </a:xfrm>
          <a:prstGeom prst="rect">
            <a:avLst/>
          </a:prstGeom>
          <a:noFill/>
        </p:spPr>
        <p:txBody>
          <a:bodyPr wrap="square">
            <a:spAutoFit/>
          </a:bodyPr>
          <a:lstStyle/>
          <a:p>
            <a:r>
              <a:rPr lang="sv-SE" sz="2000" b="1" dirty="0">
                <a:solidFill>
                  <a:schemeClr val="bg1"/>
                </a:solidFill>
              </a:rPr>
              <a:t>Finansiera och vidta åtgärder i fred för att kunna agera under </a:t>
            </a:r>
            <a:br>
              <a:rPr lang="sv-SE" sz="2000" b="1" dirty="0">
                <a:solidFill>
                  <a:schemeClr val="bg1"/>
                </a:solidFill>
              </a:rPr>
            </a:br>
            <a:r>
              <a:rPr lang="sv-SE" sz="2000" b="1" dirty="0">
                <a:solidFill>
                  <a:schemeClr val="bg1"/>
                </a:solidFill>
              </a:rPr>
              <a:t>höjd beredskap.</a:t>
            </a:r>
          </a:p>
        </p:txBody>
      </p:sp>
    </p:spTree>
    <p:extLst>
      <p:ext uri="{BB962C8B-B14F-4D97-AF65-F5344CB8AC3E}">
        <p14:creationId xmlns:p14="http://schemas.microsoft.com/office/powerpoint/2010/main" val="418510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C8965-93E0-BC48-D4A8-2D3853C294A3}"/>
            </a:ext>
          </a:extLst>
        </p:cNvPr>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635824F2-0587-692B-EC53-E243B0FBBF94}"/>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sv-SE"/>
          </a:p>
        </p:txBody>
      </p:sp>
      <p:sp>
        <p:nvSpPr>
          <p:cNvPr id="14" name="Rubrik 1">
            <a:extLst>
              <a:ext uri="{FF2B5EF4-FFF2-40B4-BE49-F238E27FC236}">
                <a16:creationId xmlns:a16="http://schemas.microsoft.com/office/drawing/2014/main" id="{80991423-84E2-F433-BE46-265F20163B47}"/>
              </a:ext>
            </a:extLst>
          </p:cNvPr>
          <p:cNvSpPr txBox="1">
            <a:spLocks noGrp="1"/>
          </p:cNvSpPr>
          <p:nvPr>
            <p:ph type="title" idx="4294967295"/>
          </p:nvPr>
        </p:nvSpPr>
        <p:spPr>
          <a:xfrm>
            <a:off x="402653" y="-10767"/>
            <a:ext cx="9005507" cy="1181251"/>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4000"/>
              </a:lnSpc>
              <a:spcBef>
                <a:spcPct val="0"/>
              </a:spcBef>
              <a:buNone/>
              <a:defRPr sz="4000" b="1" kern="1200">
                <a:solidFill>
                  <a:srgbClr val="061727"/>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sv-SE" sz="4000" b="1" i="0" u="none" strike="noStrike" kern="1200" cap="none" spc="0" normalizeH="0" baseline="0" noProof="0" dirty="0">
                <a:ln>
                  <a:noFill/>
                </a:ln>
                <a:solidFill>
                  <a:schemeClr val="tx1"/>
                </a:solidFill>
                <a:effectLst/>
                <a:uLnTx/>
                <a:uFillTx/>
                <a:latin typeface="+mj-lt"/>
                <a:ea typeface="+mj-ea"/>
                <a:cs typeface="+mj-cs"/>
              </a:rPr>
              <a:t>De viktigaste samhällsfunktionerna</a:t>
            </a:r>
          </a:p>
        </p:txBody>
      </p:sp>
      <p:sp>
        <p:nvSpPr>
          <p:cNvPr id="23" name="Platshållare för text 2">
            <a:extLst>
              <a:ext uri="{FF2B5EF4-FFF2-40B4-BE49-F238E27FC236}">
                <a16:creationId xmlns:a16="http://schemas.microsoft.com/office/drawing/2014/main" id="{0C8F159D-B389-0315-0EF1-A4DFC142DB86}"/>
              </a:ext>
            </a:extLst>
          </p:cNvPr>
          <p:cNvSpPr txBox="1">
            <a:spLocks/>
          </p:cNvSpPr>
          <p:nvPr/>
        </p:nvSpPr>
        <p:spPr>
          <a:xfrm>
            <a:off x="444564" y="1195624"/>
            <a:ext cx="5158174" cy="110964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sv-SE" sz="1800" dirty="0"/>
              <a:t>Upprätthålls av samhällsviktig verksamhet.</a:t>
            </a:r>
          </a:p>
          <a:p>
            <a:r>
              <a:rPr lang="sv-SE" sz="1800" dirty="0"/>
              <a:t>Exempel:</a:t>
            </a:r>
          </a:p>
        </p:txBody>
      </p:sp>
      <p:pic>
        <p:nvPicPr>
          <p:cNvPr id="2" name="Bildobjekt 1" descr="Illustration av ett samhälle med byggnader, vägar och människor.">
            <a:extLst>
              <a:ext uri="{FF2B5EF4-FFF2-40B4-BE49-F238E27FC236}">
                <a16:creationId xmlns:a16="http://schemas.microsoft.com/office/drawing/2014/main" id="{3D568CB2-B3B9-3871-55F1-AB48C70ECEC4}"/>
              </a:ext>
            </a:extLst>
          </p:cNvPr>
          <p:cNvPicPr>
            <a:picLocks noChangeAspect="1"/>
          </p:cNvPicPr>
          <p:nvPr/>
        </p:nvPicPr>
        <p:blipFill>
          <a:blip r:embed="rId3" cstate="print">
            <a:alphaModFix amt="58000"/>
            <a:extLst>
              <a:ext uri="{28A0092B-C50C-407E-A947-70E740481C1C}">
                <a14:useLocalDpi xmlns:a14="http://schemas.microsoft.com/office/drawing/2010/main"/>
              </a:ext>
            </a:extLst>
          </a:blip>
          <a:srcRect/>
          <a:stretch/>
        </p:blipFill>
        <p:spPr>
          <a:xfrm>
            <a:off x="1029228" y="1082254"/>
            <a:ext cx="10133543" cy="5698627"/>
          </a:xfrm>
          <a:prstGeom prst="rect">
            <a:avLst/>
          </a:prstGeom>
        </p:spPr>
      </p:pic>
      <p:pic>
        <p:nvPicPr>
          <p:cNvPr id="7" name="Bildobjekt 6" descr="Illustration av ett lantbruk.">
            <a:extLst>
              <a:ext uri="{FF2B5EF4-FFF2-40B4-BE49-F238E27FC236}">
                <a16:creationId xmlns:a16="http://schemas.microsoft.com/office/drawing/2014/main" id="{50DAC57E-422F-0E26-7893-73A7EF6B883E}"/>
              </a:ext>
            </a:extLst>
          </p:cNvPr>
          <p:cNvPicPr>
            <a:picLocks noChangeAspect="1"/>
          </p:cNvPicPr>
          <p:nvPr/>
        </p:nvPicPr>
        <p:blipFill>
          <a:blip r:embed="rId3" cstate="print">
            <a:alphaModFix/>
            <a:extLst>
              <a:ext uri="{28A0092B-C50C-407E-A947-70E740481C1C}">
                <a14:useLocalDpi xmlns:a14="http://schemas.microsoft.com/office/drawing/2010/main"/>
              </a:ext>
            </a:extLst>
          </a:blip>
          <a:srcRect l="5502" t="33290" r="81290" b="43338"/>
          <a:stretch>
            <a:fillRect/>
          </a:stretch>
        </p:blipFill>
        <p:spPr>
          <a:xfrm>
            <a:off x="1575148" y="2979880"/>
            <a:ext cx="1338469" cy="1331919"/>
          </a:xfrm>
          <a:prstGeom prst="ellipse">
            <a:avLst/>
          </a:prstGeom>
          <a:ln w="38100">
            <a:solidFill>
              <a:schemeClr val="accent5"/>
            </a:solidFill>
          </a:ln>
        </p:spPr>
      </p:pic>
      <p:pic>
        <p:nvPicPr>
          <p:cNvPr id="8" name="Bildobjekt 7" descr="Illustration av en mast.">
            <a:extLst>
              <a:ext uri="{FF2B5EF4-FFF2-40B4-BE49-F238E27FC236}">
                <a16:creationId xmlns:a16="http://schemas.microsoft.com/office/drawing/2014/main" id="{55298BBD-49B7-4014-D232-47E71E564C6B}"/>
              </a:ext>
            </a:extLst>
          </p:cNvPr>
          <p:cNvPicPr>
            <a:picLocks noChangeAspect="1"/>
          </p:cNvPicPr>
          <p:nvPr/>
        </p:nvPicPr>
        <p:blipFill>
          <a:blip r:embed="rId3" cstate="print">
            <a:alphaModFix/>
            <a:extLst>
              <a:ext uri="{28A0092B-C50C-407E-A947-70E740481C1C}">
                <a14:useLocalDpi xmlns:a14="http://schemas.microsoft.com/office/drawing/2010/main"/>
              </a:ext>
            </a:extLst>
          </a:blip>
          <a:srcRect l="27629" t="17258" r="59963" b="60786"/>
          <a:stretch>
            <a:fillRect/>
          </a:stretch>
        </p:blipFill>
        <p:spPr>
          <a:xfrm>
            <a:off x="3825877" y="2072280"/>
            <a:ext cx="1257372" cy="1251219"/>
          </a:xfrm>
          <a:prstGeom prst="ellipse">
            <a:avLst/>
          </a:prstGeom>
          <a:ln w="38100">
            <a:solidFill>
              <a:schemeClr val="accent5"/>
            </a:solidFill>
          </a:ln>
        </p:spPr>
      </p:pic>
      <p:pic>
        <p:nvPicPr>
          <p:cNvPr id="5" name="Bildobjekt 4" descr="Illustration av ett tåg.">
            <a:extLst>
              <a:ext uri="{FF2B5EF4-FFF2-40B4-BE49-F238E27FC236}">
                <a16:creationId xmlns:a16="http://schemas.microsoft.com/office/drawing/2014/main" id="{556376DE-850A-7064-DE05-BCFE8F01B5BD}"/>
              </a:ext>
            </a:extLst>
          </p:cNvPr>
          <p:cNvPicPr>
            <a:picLocks noChangeAspect="1"/>
          </p:cNvPicPr>
          <p:nvPr/>
        </p:nvPicPr>
        <p:blipFill>
          <a:blip r:embed="rId3" cstate="print">
            <a:alphaModFix/>
            <a:extLst>
              <a:ext uri="{28A0092B-C50C-407E-A947-70E740481C1C}">
                <a14:useLocalDpi xmlns:a14="http://schemas.microsoft.com/office/drawing/2010/main"/>
              </a:ext>
            </a:extLst>
          </a:blip>
          <a:srcRect l="45135" t="35590" r="41657" b="41038"/>
          <a:stretch>
            <a:fillRect/>
          </a:stretch>
        </p:blipFill>
        <p:spPr>
          <a:xfrm>
            <a:off x="5602738" y="3086285"/>
            <a:ext cx="1338469" cy="1331919"/>
          </a:xfrm>
          <a:prstGeom prst="ellipse">
            <a:avLst/>
          </a:prstGeom>
          <a:ln w="38100">
            <a:solidFill>
              <a:schemeClr val="accent5"/>
            </a:solidFill>
          </a:ln>
        </p:spPr>
      </p:pic>
      <p:pic>
        <p:nvPicPr>
          <p:cNvPr id="11" name="Bildobjekt 10" descr="Illustration av ett sjukhus.">
            <a:extLst>
              <a:ext uri="{FF2B5EF4-FFF2-40B4-BE49-F238E27FC236}">
                <a16:creationId xmlns:a16="http://schemas.microsoft.com/office/drawing/2014/main" id="{63A6D405-77AD-13CD-39DF-66F71C46CE69}"/>
              </a:ext>
            </a:extLst>
          </p:cNvPr>
          <p:cNvPicPr>
            <a:picLocks noChangeAspect="1"/>
          </p:cNvPicPr>
          <p:nvPr/>
        </p:nvPicPr>
        <p:blipFill>
          <a:blip r:embed="rId3" cstate="print">
            <a:alphaModFix/>
            <a:extLst>
              <a:ext uri="{28A0092B-C50C-407E-A947-70E740481C1C}">
                <a14:useLocalDpi xmlns:a14="http://schemas.microsoft.com/office/drawing/2010/main"/>
              </a:ext>
            </a:extLst>
          </a:blip>
          <a:srcRect l="28294" t="43010" r="58498" b="33618"/>
          <a:stretch>
            <a:fillRect/>
          </a:stretch>
        </p:blipFill>
        <p:spPr>
          <a:xfrm>
            <a:off x="3896139" y="3533161"/>
            <a:ext cx="1338469" cy="1331919"/>
          </a:xfrm>
          <a:prstGeom prst="ellipse">
            <a:avLst/>
          </a:prstGeom>
          <a:ln w="38100">
            <a:solidFill>
              <a:schemeClr val="accent5"/>
            </a:solidFill>
          </a:ln>
        </p:spPr>
      </p:pic>
      <p:pic>
        <p:nvPicPr>
          <p:cNvPr id="6" name="Bildobjekt 5" descr="Illustration av en polisbil och brandbil.">
            <a:extLst>
              <a:ext uri="{FF2B5EF4-FFF2-40B4-BE49-F238E27FC236}">
                <a16:creationId xmlns:a16="http://schemas.microsoft.com/office/drawing/2014/main" id="{27DC8031-630D-1A3B-637A-5B7530F9A7AB}"/>
              </a:ext>
            </a:extLst>
          </p:cNvPr>
          <p:cNvPicPr>
            <a:picLocks noChangeAspect="1"/>
          </p:cNvPicPr>
          <p:nvPr/>
        </p:nvPicPr>
        <p:blipFill>
          <a:blip r:embed="rId3" cstate="print">
            <a:alphaModFix/>
            <a:extLst>
              <a:ext uri="{28A0092B-C50C-407E-A947-70E740481C1C}">
                <a14:useLocalDpi xmlns:a14="http://schemas.microsoft.com/office/drawing/2010/main"/>
              </a:ext>
            </a:extLst>
          </a:blip>
          <a:srcRect l="65956" t="62605" r="20836" b="14023"/>
          <a:stretch>
            <a:fillRect/>
          </a:stretch>
        </p:blipFill>
        <p:spPr>
          <a:xfrm>
            <a:off x="7701426" y="4650469"/>
            <a:ext cx="1338469" cy="1331919"/>
          </a:xfrm>
          <a:prstGeom prst="ellipse">
            <a:avLst/>
          </a:prstGeom>
          <a:ln w="38100">
            <a:solidFill>
              <a:schemeClr val="accent5"/>
            </a:solidFill>
          </a:ln>
        </p:spPr>
      </p:pic>
      <p:pic>
        <p:nvPicPr>
          <p:cNvPr id="10" name="Bildobjekt 9" descr="Illustration av tre vinkraftverk.">
            <a:extLst>
              <a:ext uri="{FF2B5EF4-FFF2-40B4-BE49-F238E27FC236}">
                <a16:creationId xmlns:a16="http://schemas.microsoft.com/office/drawing/2014/main" id="{62815155-2CC2-0601-C8D6-AD61491D9615}"/>
              </a:ext>
            </a:extLst>
          </p:cNvPr>
          <p:cNvPicPr>
            <a:picLocks noChangeAspect="1"/>
          </p:cNvPicPr>
          <p:nvPr/>
        </p:nvPicPr>
        <p:blipFill>
          <a:blip r:embed="rId3" cstate="print">
            <a:alphaModFix/>
            <a:extLst>
              <a:ext uri="{28A0092B-C50C-407E-A947-70E740481C1C}">
                <a14:useLocalDpi xmlns:a14="http://schemas.microsoft.com/office/drawing/2010/main"/>
              </a:ext>
            </a:extLst>
          </a:blip>
          <a:srcRect l="75988" t="17274" r="10804" b="59354"/>
          <a:stretch>
            <a:fillRect/>
          </a:stretch>
        </p:blipFill>
        <p:spPr>
          <a:xfrm>
            <a:off x="8718068" y="2060873"/>
            <a:ext cx="1338469" cy="1331919"/>
          </a:xfrm>
          <a:prstGeom prst="ellipse">
            <a:avLst/>
          </a:prstGeom>
          <a:ln w="38100">
            <a:solidFill>
              <a:schemeClr val="accent5"/>
            </a:solidFill>
          </a:ln>
        </p:spPr>
      </p:pic>
    </p:spTree>
    <p:extLst>
      <p:ext uri="{BB962C8B-B14F-4D97-AF65-F5344CB8AC3E}">
        <p14:creationId xmlns:p14="http://schemas.microsoft.com/office/powerpoint/2010/main" val="3801096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700"/>
                            </p:stCondLst>
                            <p:childTnLst>
                              <p:par>
                                <p:cTn id="9" presetID="10" presetClass="entr" presetSubtype="0" fill="hold" nodeType="afterEffect">
                                  <p:stCondLst>
                                    <p:cond delay="2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400"/>
                            </p:stCondLst>
                            <p:childTnLst>
                              <p:par>
                                <p:cTn id="13" presetID="10" presetClass="entr" presetSubtype="0" fill="hold" nodeType="afterEffect">
                                  <p:stCondLst>
                                    <p:cond delay="2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2100"/>
                            </p:stCondLst>
                            <p:childTnLst>
                              <p:par>
                                <p:cTn id="17" presetID="10" presetClass="entr" presetSubtype="0" fill="hold" nodeType="afterEffect">
                                  <p:stCondLst>
                                    <p:cond delay="2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800"/>
                            </p:stCondLst>
                            <p:childTnLst>
                              <p:par>
                                <p:cTn id="21" presetID="10" presetClass="entr" presetSubtype="0" fill="hold" nodeType="afterEffect">
                                  <p:stCondLst>
                                    <p:cond delay="2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3500"/>
                            </p:stCondLst>
                            <p:childTnLst>
                              <p:par>
                                <p:cTn id="25" presetID="10" presetClass="entr" presetSubtype="0" fill="hold" nodeType="afterEffect">
                                  <p:stCondLst>
                                    <p:cond delay="2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DA13E6AB-F967-4749-B2A4-861BEB9925B8}"/>
              </a:ext>
            </a:extLst>
          </p:cNvPr>
          <p:cNvSpPr txBox="1">
            <a:spLocks noGrp="1"/>
          </p:cNvSpPr>
          <p:nvPr>
            <p:ph type="title" idx="4294967295"/>
          </p:nvPr>
        </p:nvSpPr>
        <p:spPr>
          <a:xfrm>
            <a:off x="357477" y="254547"/>
            <a:ext cx="9288120"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chemeClr val="tx1"/>
                </a:solidFill>
                <a:effectLst/>
                <a:uLnTx/>
                <a:uFillTx/>
                <a:latin typeface="+mn-lt"/>
                <a:ea typeface="+mn-ea"/>
                <a:cs typeface="+mn-cs"/>
              </a:rPr>
              <a:t>Listan med de viktigaste samhällsfunktionerna</a:t>
            </a:r>
            <a:endParaRPr kumimoji="0" lang="sv-SE" sz="3200" b="0" i="0" u="none" strike="noStrike" kern="1200" cap="none" spc="0" normalizeH="0" baseline="0" noProof="0" dirty="0">
              <a:ln>
                <a:noFill/>
              </a:ln>
              <a:solidFill>
                <a:srgbClr val="FF0000"/>
              </a:solidFill>
              <a:effectLst/>
              <a:uLnTx/>
              <a:uFillTx/>
              <a:latin typeface="+mn-lt"/>
              <a:ea typeface="+mn-ea"/>
              <a:cs typeface="+mn-cs"/>
            </a:endParaRPr>
          </a:p>
        </p:txBody>
      </p:sp>
      <p:sp>
        <p:nvSpPr>
          <p:cNvPr id="12" name="Rektangel 11">
            <a:extLst>
              <a:ext uri="{FF2B5EF4-FFF2-40B4-BE49-F238E27FC236}">
                <a16:creationId xmlns:a16="http://schemas.microsoft.com/office/drawing/2014/main" id="{DEF2BAC3-A115-482B-B6CA-72481162CD89}"/>
              </a:ext>
            </a:extLst>
          </p:cNvPr>
          <p:cNvSpPr/>
          <p:nvPr/>
        </p:nvSpPr>
        <p:spPr>
          <a:xfrm>
            <a:off x="3148925" y="839322"/>
            <a:ext cx="2470058" cy="60383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r>
              <a:rPr lang="sv-SE" sz="1600" b="1" dirty="0">
                <a:solidFill>
                  <a:schemeClr val="accent1"/>
                </a:solidFill>
                <a:latin typeface="Arial" panose="020B0604020202020204" pitchFamily="34" charset="0"/>
              </a:rPr>
              <a:t>Områden inom beredskapssektorer</a:t>
            </a:r>
          </a:p>
        </p:txBody>
      </p:sp>
      <p:sp>
        <p:nvSpPr>
          <p:cNvPr id="8" name="Platshållare för innehåll 8">
            <a:extLst>
              <a:ext uri="{FF2B5EF4-FFF2-40B4-BE49-F238E27FC236}">
                <a16:creationId xmlns:a16="http://schemas.microsoft.com/office/drawing/2014/main" id="{69266ED8-DADE-4F92-8DDA-EF3D7C3B21B9}"/>
              </a:ext>
            </a:extLst>
          </p:cNvPr>
          <p:cNvSpPr txBox="1">
            <a:spLocks/>
          </p:cNvSpPr>
          <p:nvPr/>
        </p:nvSpPr>
        <p:spPr>
          <a:xfrm>
            <a:off x="3148925" y="1489608"/>
            <a:ext cx="2938604" cy="5116854"/>
          </a:xfrm>
          <a:prstGeom prst="rect">
            <a:avLst/>
          </a:prstGeom>
        </p:spPr>
        <p:txBody>
          <a:bodyPr vert="horz" lIns="0" tIns="0" rIns="0" bIns="0" rtlCol="0">
            <a:noAutofit/>
          </a:bodyPr>
          <a:lstStyle>
            <a:lvl1pPr marL="331200" indent="-331200" algn="l" defTabSz="914400" rtl="0" eaLnBrk="1" latinLnBrk="0" hangingPunct="1">
              <a:lnSpc>
                <a:spcPct val="90000"/>
              </a:lnSpc>
              <a:spcBef>
                <a:spcPts val="1000"/>
              </a:spcBef>
              <a:buFont typeface="Arial" panose="020B0604020202020204" pitchFamily="34" charset="0"/>
              <a:buChar char="•"/>
              <a:defRPr sz="2300" kern="1200">
                <a:solidFill>
                  <a:schemeClr val="tx1"/>
                </a:solidFill>
                <a:latin typeface="+mn-lt"/>
                <a:ea typeface="+mn-ea"/>
                <a:cs typeface="+mn-cs"/>
              </a:defRPr>
            </a:lvl1pPr>
            <a:lvl2pPr marL="62547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89693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6681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43668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sv-SE" sz="1200" b="1" dirty="0">
                <a:latin typeface="Arial" panose="020B0604020202020204" pitchFamily="34" charset="0"/>
              </a:rPr>
              <a:t>Ekonomisk säkerhet</a:t>
            </a:r>
          </a:p>
          <a:p>
            <a:pPr marL="285750" indent="-285750">
              <a:lnSpc>
                <a:spcPct val="100000"/>
              </a:lnSpc>
              <a:spcBef>
                <a:spcPts val="0"/>
              </a:spcBef>
            </a:pPr>
            <a:r>
              <a:rPr lang="sv-SE" sz="1200" dirty="0">
                <a:latin typeface="Arial" panose="020B0604020202020204" pitchFamily="34" charset="0"/>
              </a:rPr>
              <a:t>Finansiering av offentlig verksamhet</a:t>
            </a:r>
          </a:p>
          <a:p>
            <a:pPr marL="285750" indent="-285750">
              <a:lnSpc>
                <a:spcPct val="100000"/>
              </a:lnSpc>
              <a:spcBef>
                <a:spcPts val="0"/>
              </a:spcBef>
            </a:pPr>
            <a:r>
              <a:rPr lang="sv-SE" sz="1200" dirty="0">
                <a:latin typeface="Arial" panose="020B0604020202020204" pitchFamily="34" charset="0"/>
              </a:rPr>
              <a:t>Utbetalningar av statliga ersättningar</a:t>
            </a:r>
          </a:p>
          <a:p>
            <a:pPr marL="0" indent="0">
              <a:lnSpc>
                <a:spcPct val="100000"/>
              </a:lnSpc>
              <a:spcBef>
                <a:spcPts val="0"/>
              </a:spcBef>
              <a:buNone/>
            </a:pPr>
            <a:r>
              <a:rPr lang="sv-SE" sz="1200" b="1" dirty="0">
                <a:latin typeface="Arial" panose="020B0604020202020204" pitchFamily="34" charset="0"/>
              </a:rPr>
              <a:t>Elektroniska kommunikationer och post</a:t>
            </a:r>
          </a:p>
          <a:p>
            <a:pPr marL="285750" indent="-285750">
              <a:lnSpc>
                <a:spcPct val="100000"/>
              </a:lnSpc>
              <a:spcBef>
                <a:spcPts val="0"/>
              </a:spcBef>
            </a:pPr>
            <a:r>
              <a:rPr lang="sv-SE" sz="1200" dirty="0">
                <a:latin typeface="Arial" panose="020B0604020202020204" pitchFamily="34" charset="0"/>
              </a:rPr>
              <a:t>Digital infrastruktur</a:t>
            </a:r>
          </a:p>
          <a:p>
            <a:pPr marL="285750" indent="-285750">
              <a:lnSpc>
                <a:spcPct val="100000"/>
              </a:lnSpc>
              <a:spcBef>
                <a:spcPts val="0"/>
              </a:spcBef>
            </a:pPr>
            <a:r>
              <a:rPr lang="sv-SE" sz="1200" dirty="0">
                <a:latin typeface="Arial" panose="020B0604020202020204" pitchFamily="34" charset="0"/>
              </a:rPr>
              <a:t>Elektronisk kommunikation</a:t>
            </a:r>
          </a:p>
          <a:p>
            <a:pPr marL="285750" indent="-285750">
              <a:lnSpc>
                <a:spcPct val="100000"/>
              </a:lnSpc>
              <a:spcBef>
                <a:spcPts val="0"/>
              </a:spcBef>
            </a:pPr>
            <a:r>
              <a:rPr lang="sv-SE" sz="1200" dirty="0">
                <a:latin typeface="Arial" panose="020B0604020202020204" pitchFamily="34" charset="0"/>
              </a:rPr>
              <a:t>Post</a:t>
            </a:r>
          </a:p>
          <a:p>
            <a:pPr marL="0" indent="0">
              <a:lnSpc>
                <a:spcPct val="100000"/>
              </a:lnSpc>
              <a:spcBef>
                <a:spcPts val="0"/>
              </a:spcBef>
              <a:buNone/>
            </a:pPr>
            <a:r>
              <a:rPr lang="sv-SE" sz="1200" b="1" dirty="0">
                <a:latin typeface="Arial" panose="020B0604020202020204" pitchFamily="34" charset="0"/>
              </a:rPr>
              <a:t>Energiförsörjning</a:t>
            </a:r>
          </a:p>
          <a:p>
            <a:pPr marL="285750" indent="-285750">
              <a:lnSpc>
                <a:spcPct val="100000"/>
              </a:lnSpc>
              <a:spcBef>
                <a:spcPts val="0"/>
              </a:spcBef>
            </a:pPr>
            <a:r>
              <a:rPr lang="sv-SE" sz="1200" dirty="0">
                <a:latin typeface="Arial" panose="020B0604020202020204" pitchFamily="34" charset="0"/>
              </a:rPr>
              <a:t>Bränslen och flytande drivmedel</a:t>
            </a:r>
          </a:p>
          <a:p>
            <a:pPr marL="285750" indent="-285750">
              <a:lnSpc>
                <a:spcPct val="100000"/>
              </a:lnSpc>
              <a:spcBef>
                <a:spcPts val="0"/>
              </a:spcBef>
            </a:pPr>
            <a:r>
              <a:rPr lang="sv-SE" sz="1200" dirty="0">
                <a:latin typeface="Arial" panose="020B0604020202020204" pitchFamily="34" charset="0"/>
              </a:rPr>
              <a:t>El</a:t>
            </a:r>
          </a:p>
          <a:p>
            <a:pPr marL="285750" indent="-285750">
              <a:lnSpc>
                <a:spcPct val="100000"/>
              </a:lnSpc>
              <a:spcBef>
                <a:spcPts val="0"/>
              </a:spcBef>
            </a:pPr>
            <a:r>
              <a:rPr lang="sv-SE" sz="1200" dirty="0">
                <a:latin typeface="Arial" panose="020B0604020202020204" pitchFamily="34" charset="0"/>
              </a:rPr>
              <a:t>Energigas</a:t>
            </a:r>
          </a:p>
          <a:p>
            <a:pPr marL="285750" indent="-285750">
              <a:lnSpc>
                <a:spcPct val="100000"/>
              </a:lnSpc>
              <a:spcBef>
                <a:spcPts val="0"/>
              </a:spcBef>
            </a:pPr>
            <a:r>
              <a:rPr lang="sv-SE" sz="1200" dirty="0">
                <a:latin typeface="Arial" panose="020B0604020202020204" pitchFamily="34" charset="0"/>
              </a:rPr>
              <a:t>Fjärrvärme och fjärrkyla</a:t>
            </a:r>
            <a:endParaRPr lang="sv-SE" sz="1200" b="1" dirty="0">
              <a:latin typeface="Arial" panose="020B0604020202020204" pitchFamily="34" charset="0"/>
            </a:endParaRPr>
          </a:p>
          <a:p>
            <a:pPr marL="0" indent="0">
              <a:lnSpc>
                <a:spcPct val="100000"/>
              </a:lnSpc>
              <a:spcBef>
                <a:spcPts val="0"/>
              </a:spcBef>
              <a:buNone/>
            </a:pPr>
            <a:r>
              <a:rPr lang="sv-SE" sz="1200" b="1" dirty="0">
                <a:latin typeface="Arial" panose="020B0604020202020204" pitchFamily="34" charset="0"/>
              </a:rPr>
              <a:t>Finansiella tjänster</a:t>
            </a:r>
          </a:p>
          <a:p>
            <a:pPr marL="285750" indent="-285750">
              <a:lnSpc>
                <a:spcPct val="100000"/>
              </a:lnSpc>
              <a:spcBef>
                <a:spcPts val="0"/>
              </a:spcBef>
            </a:pPr>
            <a:r>
              <a:rPr lang="sv-SE" sz="1200" dirty="0">
                <a:latin typeface="Arial" panose="020B0604020202020204" pitchFamily="34" charset="0"/>
              </a:rPr>
              <a:t>Betalningsförmedling</a:t>
            </a:r>
          </a:p>
          <a:p>
            <a:pPr marL="285750" indent="-285750">
              <a:lnSpc>
                <a:spcPct val="100000"/>
              </a:lnSpc>
              <a:spcBef>
                <a:spcPts val="0"/>
              </a:spcBef>
            </a:pPr>
            <a:r>
              <a:rPr lang="sv-SE" sz="1200" dirty="0">
                <a:latin typeface="Arial" panose="020B0604020202020204" pitchFamily="34" charset="0"/>
              </a:rPr>
              <a:t>Säkerställande av finansiell stabilitet</a:t>
            </a:r>
          </a:p>
          <a:p>
            <a:pPr marL="285750" indent="-285750">
              <a:lnSpc>
                <a:spcPct val="100000"/>
              </a:lnSpc>
              <a:spcBef>
                <a:spcPts val="0"/>
              </a:spcBef>
            </a:pPr>
            <a:r>
              <a:rPr lang="sv-SE" sz="1200" dirty="0">
                <a:latin typeface="Arial" panose="020B0604020202020204" pitchFamily="34" charset="0"/>
              </a:rPr>
              <a:t>Försäkring</a:t>
            </a:r>
          </a:p>
          <a:p>
            <a:pPr marL="285750" indent="-285750">
              <a:lnSpc>
                <a:spcPct val="100000"/>
              </a:lnSpc>
              <a:spcBef>
                <a:spcPts val="0"/>
              </a:spcBef>
            </a:pPr>
            <a:r>
              <a:rPr lang="sv-SE" sz="1200" dirty="0">
                <a:latin typeface="Arial" panose="020B0604020202020204" pitchFamily="34" charset="0"/>
              </a:rPr>
              <a:t>Sparande, finansiering och finansiell riskhantering</a:t>
            </a:r>
          </a:p>
          <a:p>
            <a:pPr marL="0" indent="0">
              <a:lnSpc>
                <a:spcPct val="100000"/>
              </a:lnSpc>
              <a:spcBef>
                <a:spcPts val="0"/>
              </a:spcBef>
              <a:buNone/>
            </a:pPr>
            <a:r>
              <a:rPr lang="sv-SE" sz="1200" b="1" dirty="0">
                <a:latin typeface="Arial" panose="020B0604020202020204" pitchFamily="34" charset="0"/>
              </a:rPr>
              <a:t>Försörjning av grunddata</a:t>
            </a:r>
          </a:p>
          <a:p>
            <a:pPr marL="285750" indent="-285750">
              <a:lnSpc>
                <a:spcPct val="100000"/>
              </a:lnSpc>
              <a:spcBef>
                <a:spcPts val="0"/>
              </a:spcBef>
            </a:pPr>
            <a:r>
              <a:rPr lang="sv-SE" sz="1200" dirty="0">
                <a:latin typeface="Arial" panose="020B0604020202020204" pitchFamily="34" charset="0"/>
              </a:rPr>
              <a:t>Grunddata</a:t>
            </a:r>
          </a:p>
          <a:p>
            <a:pPr marL="0" indent="0">
              <a:lnSpc>
                <a:spcPct val="100000"/>
              </a:lnSpc>
              <a:spcBef>
                <a:spcPts val="0"/>
              </a:spcBef>
              <a:buNone/>
            </a:pPr>
            <a:r>
              <a:rPr lang="sv-SE" sz="1200" b="1" dirty="0">
                <a:latin typeface="Arial" panose="020B0604020202020204" pitchFamily="34" charset="0"/>
              </a:rPr>
              <a:t>Hälsa, vård och omsorg</a:t>
            </a:r>
          </a:p>
          <a:p>
            <a:pPr marL="285750" indent="-285750">
              <a:lnSpc>
                <a:spcPct val="100000"/>
              </a:lnSpc>
              <a:spcBef>
                <a:spcPts val="0"/>
              </a:spcBef>
              <a:buFont typeface="Arial" panose="020B0604020202020204" pitchFamily="34" charset="0"/>
              <a:buChar char="•"/>
            </a:pPr>
            <a:r>
              <a:rPr lang="sv-SE" sz="1200" dirty="0">
                <a:latin typeface="Arial" panose="020B0604020202020204" pitchFamily="34" charset="0"/>
              </a:rPr>
              <a:t>Blodförsörjning</a:t>
            </a:r>
          </a:p>
          <a:p>
            <a:pPr marL="285750" indent="-285750">
              <a:lnSpc>
                <a:spcPct val="100000"/>
              </a:lnSpc>
              <a:spcBef>
                <a:spcPts val="0"/>
              </a:spcBef>
              <a:buFont typeface="Arial" panose="020B0604020202020204" pitchFamily="34" charset="0"/>
              <a:buChar char="•"/>
            </a:pPr>
            <a:r>
              <a:rPr lang="sv-SE" sz="1200" dirty="0">
                <a:latin typeface="Arial" panose="020B0604020202020204" pitchFamily="34" charset="0"/>
              </a:rPr>
              <a:t>Folkhälsa</a:t>
            </a:r>
          </a:p>
          <a:p>
            <a:pPr marL="285750" indent="-285750">
              <a:lnSpc>
                <a:spcPct val="100000"/>
              </a:lnSpc>
              <a:spcBef>
                <a:spcPts val="0"/>
              </a:spcBef>
              <a:buFont typeface="Arial" panose="020B0604020202020204" pitchFamily="34" charset="0"/>
              <a:buChar char="•"/>
            </a:pPr>
            <a:r>
              <a:rPr lang="sv-SE" sz="1200" dirty="0">
                <a:latin typeface="Arial" panose="020B0604020202020204" pitchFamily="34" charset="0"/>
              </a:rPr>
              <a:t>Försörjning av sjukvårdsprodukter</a:t>
            </a:r>
          </a:p>
          <a:p>
            <a:pPr marL="285750" indent="-285750">
              <a:lnSpc>
                <a:spcPct val="100000"/>
              </a:lnSpc>
              <a:spcBef>
                <a:spcPts val="0"/>
              </a:spcBef>
              <a:buFont typeface="Arial" panose="020B0604020202020204" pitchFamily="34" charset="0"/>
              <a:buChar char="•"/>
            </a:pPr>
            <a:r>
              <a:rPr lang="sv-SE" sz="1200" dirty="0" err="1">
                <a:latin typeface="Arial" panose="020B0604020202020204" pitchFamily="34" charset="0"/>
              </a:rPr>
              <a:t>Hälso</a:t>
            </a:r>
            <a:r>
              <a:rPr lang="sv-SE" sz="1200" dirty="0">
                <a:latin typeface="Arial" panose="020B0604020202020204" pitchFamily="34" charset="0"/>
              </a:rPr>
              <a:t> och sjukvård</a:t>
            </a:r>
          </a:p>
          <a:p>
            <a:pPr marL="285750" indent="-285750">
              <a:lnSpc>
                <a:spcPct val="100000"/>
              </a:lnSpc>
              <a:spcBef>
                <a:spcPts val="0"/>
              </a:spcBef>
              <a:buFont typeface="Arial" panose="020B0604020202020204" pitchFamily="34" charset="0"/>
              <a:buChar char="•"/>
            </a:pPr>
            <a:r>
              <a:rPr lang="sv-SE" sz="1200" dirty="0">
                <a:latin typeface="Arial" panose="020B0604020202020204" pitchFamily="34" charset="0"/>
              </a:rPr>
              <a:t>Smittskydd – människor</a:t>
            </a:r>
          </a:p>
          <a:p>
            <a:pPr marL="285750" indent="-285750">
              <a:lnSpc>
                <a:spcPct val="100000"/>
              </a:lnSpc>
              <a:spcBef>
                <a:spcPts val="0"/>
              </a:spcBef>
              <a:buFont typeface="Arial" panose="020B0604020202020204" pitchFamily="34" charset="0"/>
              <a:buChar char="•"/>
            </a:pPr>
            <a:r>
              <a:rPr lang="sv-SE" sz="1200" dirty="0">
                <a:latin typeface="Arial" panose="020B0604020202020204" pitchFamily="34" charset="0"/>
              </a:rPr>
              <a:t>Socialtjänst</a:t>
            </a:r>
          </a:p>
          <a:p>
            <a:pPr marL="285750" indent="-285750">
              <a:lnSpc>
                <a:spcPct val="100000"/>
              </a:lnSpc>
              <a:spcBef>
                <a:spcPts val="0"/>
              </a:spcBef>
              <a:buFont typeface="Arial" panose="020B0604020202020204" pitchFamily="34" charset="0"/>
              <a:buChar char="•"/>
            </a:pPr>
            <a:r>
              <a:rPr lang="sv-SE" sz="1200" dirty="0">
                <a:latin typeface="Arial" panose="020B0604020202020204" pitchFamily="34" charset="0"/>
              </a:rPr>
              <a:t>Tandvård</a:t>
            </a:r>
            <a:endParaRPr lang="sv-SE" sz="1200" b="1" dirty="0">
              <a:latin typeface="Arial" panose="020B0604020202020204" pitchFamily="34" charset="0"/>
              <a:ea typeface="Arial" panose="020B0604020202020204" pitchFamily="34" charset="0"/>
            </a:endParaRPr>
          </a:p>
          <a:p>
            <a:pPr marL="0" indent="0">
              <a:lnSpc>
                <a:spcPct val="100000"/>
              </a:lnSpc>
              <a:spcBef>
                <a:spcPts val="0"/>
              </a:spcBef>
              <a:buNone/>
            </a:pPr>
            <a:endParaRPr lang="sv-SE" sz="1200" dirty="0">
              <a:latin typeface="Arial" panose="020B0604020202020204" pitchFamily="34" charset="0"/>
            </a:endParaRPr>
          </a:p>
          <a:p>
            <a:endParaRPr lang="sv-SE" sz="1200" dirty="0"/>
          </a:p>
        </p:txBody>
      </p:sp>
      <p:sp>
        <p:nvSpPr>
          <p:cNvPr id="3" name="Platshållare för text 2">
            <a:extLst>
              <a:ext uri="{FF2B5EF4-FFF2-40B4-BE49-F238E27FC236}">
                <a16:creationId xmlns:a16="http://schemas.microsoft.com/office/drawing/2014/main" id="{B4E16E1C-1EAA-416B-BC56-520B7F390527}"/>
              </a:ext>
            </a:extLst>
          </p:cNvPr>
          <p:cNvSpPr>
            <a:spLocks noGrp="1"/>
          </p:cNvSpPr>
          <p:nvPr>
            <p:ph type="body" idx="1"/>
          </p:nvPr>
        </p:nvSpPr>
        <p:spPr>
          <a:xfrm>
            <a:off x="6166565" y="839322"/>
            <a:ext cx="3197807" cy="5894851"/>
          </a:xfrm>
        </p:spPr>
        <p:txBody>
          <a:bodyPr/>
          <a:lstStyle/>
          <a:p>
            <a:r>
              <a:rPr lang="sv-SE" sz="1200" b="1" dirty="0">
                <a:effectLst/>
                <a:latin typeface="Arial" panose="020B0604020202020204" pitchFamily="34" charset="0"/>
                <a:ea typeface="Arial" panose="020B0604020202020204" pitchFamily="34" charset="0"/>
              </a:rPr>
              <a:t>Industri, byggande och handel</a:t>
            </a:r>
            <a:endParaRPr lang="sv-SE" sz="1200" dirty="0">
              <a:effectLst/>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Bygg och anläggning</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Handel</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Industri</a:t>
            </a:r>
          </a:p>
          <a:p>
            <a:r>
              <a:rPr lang="sv-SE" sz="1200" b="1" dirty="0">
                <a:effectLst/>
                <a:latin typeface="Arial" panose="020B0604020202020204" pitchFamily="34" charset="0"/>
                <a:ea typeface="Arial" panose="020B0604020202020204" pitchFamily="34" charset="0"/>
              </a:rPr>
              <a:t>Livsmedelsförsörjning och dricksvatten</a:t>
            </a:r>
            <a:endParaRPr lang="sv-SE" sz="1200" dirty="0">
              <a:effectLst/>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Avfallshantering</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Avlopp</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Djurens hälso-och sjukvård</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Dricksvattenförsörjning</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Livsmedelsdistribution</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Måltidsverksamhet</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Primärproduktion</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Smittskydd – djur</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Säkra livsmedel och säkert dricksvatten</a:t>
            </a:r>
          </a:p>
          <a:p>
            <a:r>
              <a:rPr lang="sv-SE" sz="1200" b="1" dirty="0">
                <a:effectLst/>
                <a:latin typeface="Arial" panose="020B0604020202020204" pitchFamily="34" charset="0"/>
                <a:ea typeface="Arial" panose="020B0604020202020204" pitchFamily="34" charset="0"/>
              </a:rPr>
              <a:t>Ordning och säkerhet</a:t>
            </a:r>
            <a:endParaRPr lang="sv-SE" sz="1200" dirty="0">
              <a:effectLst/>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Bevakning och fysiskt skydd av samhällsviktig verksamhet</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Kontroll, skydd och övervakning av Sveriges gränser</a:t>
            </a:r>
          </a:p>
          <a:p>
            <a:pPr marL="285750" indent="-285750">
              <a:buFont typeface="Arial" panose="020B0604020202020204" pitchFamily="34" charset="0"/>
              <a:buChar char="•"/>
            </a:pPr>
            <a:r>
              <a:rPr lang="sv-SE" sz="1200" dirty="0">
                <a:effectLst/>
                <a:latin typeface="Arial" panose="020B0604020202020204" pitchFamily="34" charset="0"/>
                <a:ea typeface="Arial" panose="020B0604020202020204" pitchFamily="34" charset="0"/>
              </a:rPr>
              <a:t>Dömande och rättsvårdande verksamhet</a:t>
            </a:r>
            <a:endParaRPr lang="sv-SE" sz="1200" b="1" dirty="0">
              <a:latin typeface="Arial" panose="020B0604020202020204" pitchFamily="34" charset="0"/>
              <a:ea typeface="Arial" panose="020B0604020202020204" pitchFamily="34" charset="0"/>
            </a:endParaRPr>
          </a:p>
          <a:p>
            <a:r>
              <a:rPr lang="sv-SE" sz="1200" b="1" dirty="0">
                <a:latin typeface="Arial" panose="020B0604020202020204" pitchFamily="34" charset="0"/>
                <a:ea typeface="Arial" panose="020B0604020202020204" pitchFamily="34" charset="0"/>
              </a:rPr>
              <a:t>Räddningstjänst/skydd av civilbefolkningen</a:t>
            </a:r>
            <a:endParaRPr lang="sv-SE" sz="1200" dirty="0">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sv-SE" sz="1200" dirty="0">
                <a:latin typeface="Arial" panose="020B0604020202020204" pitchFamily="34" charset="0"/>
                <a:ea typeface="Arial" panose="020B0604020202020204" pitchFamily="34" charset="0"/>
              </a:rPr>
              <a:t>Räddningstjänst</a:t>
            </a:r>
          </a:p>
          <a:p>
            <a:pPr marL="285750" indent="-285750">
              <a:buFont typeface="Arial" panose="020B0604020202020204" pitchFamily="34" charset="0"/>
              <a:buChar char="•"/>
            </a:pPr>
            <a:r>
              <a:rPr lang="sv-SE" sz="1200" dirty="0">
                <a:latin typeface="Arial" panose="020B0604020202020204" pitchFamily="34" charset="0"/>
                <a:ea typeface="Arial" panose="020B0604020202020204" pitchFamily="34" charset="0"/>
              </a:rPr>
              <a:t>Skydd av civilbefolkningen</a:t>
            </a:r>
          </a:p>
          <a:p>
            <a:r>
              <a:rPr lang="sv-SE" sz="1200" b="1" dirty="0">
                <a:latin typeface="Arial" panose="020B0604020202020204" pitchFamily="34" charset="0"/>
                <a:ea typeface="Arial" panose="020B0604020202020204" pitchFamily="34" charset="0"/>
              </a:rPr>
              <a:t>Transporter</a:t>
            </a:r>
            <a:endParaRPr lang="sv-SE" sz="1200" dirty="0">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sv-SE" sz="1200" dirty="0">
                <a:latin typeface="Arial" panose="020B0604020202020204" pitchFamily="34" charset="0"/>
                <a:ea typeface="Arial" panose="020B0604020202020204" pitchFamily="34" charset="0"/>
              </a:rPr>
              <a:t>Kollektivtrafik</a:t>
            </a:r>
          </a:p>
          <a:p>
            <a:pPr marL="285750" indent="-285750">
              <a:buFont typeface="Arial" panose="020B0604020202020204" pitchFamily="34" charset="0"/>
              <a:buChar char="•"/>
            </a:pPr>
            <a:r>
              <a:rPr lang="sv-SE" sz="1200" dirty="0">
                <a:latin typeface="Arial" panose="020B0604020202020204" pitchFamily="34" charset="0"/>
                <a:ea typeface="Arial" panose="020B0604020202020204" pitchFamily="34" charset="0"/>
              </a:rPr>
              <a:t>Landtransporter</a:t>
            </a:r>
          </a:p>
          <a:p>
            <a:pPr marL="285750" indent="-285750">
              <a:buFont typeface="Arial" panose="020B0604020202020204" pitchFamily="34" charset="0"/>
              <a:buChar char="•"/>
            </a:pPr>
            <a:r>
              <a:rPr lang="sv-SE" sz="1200" dirty="0">
                <a:latin typeface="Arial" panose="020B0604020202020204" pitchFamily="34" charset="0"/>
                <a:ea typeface="Arial" panose="020B0604020202020204" pitchFamily="34" charset="0"/>
              </a:rPr>
              <a:t>Lufttransporter</a:t>
            </a:r>
          </a:p>
          <a:p>
            <a:pPr marL="285750" indent="-285750">
              <a:buFont typeface="Arial" panose="020B0604020202020204" pitchFamily="34" charset="0"/>
              <a:buChar char="•"/>
            </a:pPr>
            <a:r>
              <a:rPr lang="sv-SE" sz="1200" dirty="0">
                <a:latin typeface="Arial" panose="020B0604020202020204" pitchFamily="34" charset="0"/>
                <a:ea typeface="Arial" panose="020B0604020202020204" pitchFamily="34" charset="0"/>
              </a:rPr>
              <a:t>Sjötransporter</a:t>
            </a:r>
          </a:p>
          <a:p>
            <a:pPr marL="285750" indent="-285750">
              <a:buFont typeface="Arial" panose="020B0604020202020204" pitchFamily="34" charset="0"/>
              <a:buChar char="•"/>
            </a:pPr>
            <a:r>
              <a:rPr lang="sv-SE" sz="1200" dirty="0">
                <a:latin typeface="Arial" panose="020B0604020202020204" pitchFamily="34" charset="0"/>
                <a:ea typeface="Arial" panose="020B0604020202020204" pitchFamily="34" charset="0"/>
              </a:rPr>
              <a:t>Terminaler</a:t>
            </a:r>
            <a:endParaRPr lang="sv-SE" sz="1200" b="1" dirty="0">
              <a:latin typeface="Arial" panose="020B0604020202020204" pitchFamily="34" charset="0"/>
              <a:ea typeface="Arial" panose="020B0604020202020204" pitchFamily="34" charset="0"/>
            </a:endParaRPr>
          </a:p>
          <a:p>
            <a:r>
              <a:rPr lang="sv-SE" sz="1200" b="1" dirty="0">
                <a:latin typeface="Arial" panose="020B0604020202020204" pitchFamily="34" charset="0"/>
                <a:ea typeface="Arial" panose="020B0604020202020204" pitchFamily="34" charset="0"/>
              </a:rPr>
              <a:t>Utrikeshandel</a:t>
            </a:r>
            <a:endParaRPr lang="sv-SE" sz="1200" dirty="0">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sv-SE" sz="1200" dirty="0">
                <a:latin typeface="Arial" panose="020B0604020202020204" pitchFamily="34" charset="0"/>
                <a:ea typeface="Arial" panose="020B0604020202020204" pitchFamily="34" charset="0"/>
              </a:rPr>
              <a:t>Utrikeshandel</a:t>
            </a:r>
          </a:p>
          <a:p>
            <a:endParaRPr lang="sv-SE" sz="1200" dirty="0">
              <a:latin typeface="Arial" panose="020B0604020202020204" pitchFamily="34" charset="0"/>
              <a:ea typeface="Arial" panose="020B0604020202020204" pitchFamily="34" charset="0"/>
            </a:endParaRPr>
          </a:p>
          <a:p>
            <a:pPr marL="285750" indent="-285750">
              <a:buFont typeface="Arial" panose="020B0604020202020204" pitchFamily="34" charset="0"/>
              <a:buChar char="•"/>
            </a:pPr>
            <a:endParaRPr lang="sv-SE" sz="1200" dirty="0">
              <a:effectLst/>
              <a:latin typeface="Arial" panose="020B0604020202020204" pitchFamily="34" charset="0"/>
              <a:ea typeface="Arial" panose="020B0604020202020204" pitchFamily="34" charset="0"/>
            </a:endParaRPr>
          </a:p>
        </p:txBody>
      </p:sp>
      <p:sp>
        <p:nvSpPr>
          <p:cNvPr id="2" name="Rektangel 1">
            <a:extLst>
              <a:ext uri="{FF2B5EF4-FFF2-40B4-BE49-F238E27FC236}">
                <a16:creationId xmlns:a16="http://schemas.microsoft.com/office/drawing/2014/main" id="{7D4ECCBD-B309-477A-974A-BDA6A94E2019}"/>
              </a:ext>
            </a:extLst>
          </p:cNvPr>
          <p:cNvSpPr/>
          <p:nvPr/>
        </p:nvSpPr>
        <p:spPr>
          <a:xfrm>
            <a:off x="9436088" y="812584"/>
            <a:ext cx="2470058" cy="603839"/>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108000" bIns="108000" rtlCol="0" anchor="ctr"/>
          <a:lstStyle/>
          <a:p>
            <a:r>
              <a:rPr lang="sv-SE" sz="1600" b="1" dirty="0">
                <a:solidFill>
                  <a:schemeClr val="accent1"/>
                </a:solidFill>
                <a:latin typeface="Arial" panose="020B0604020202020204" pitchFamily="34" charset="0"/>
              </a:rPr>
              <a:t>Områden utanför beredskapssektorer</a:t>
            </a:r>
          </a:p>
        </p:txBody>
      </p:sp>
      <p:sp>
        <p:nvSpPr>
          <p:cNvPr id="10" name="Platshållare för text 2">
            <a:extLst>
              <a:ext uri="{FF2B5EF4-FFF2-40B4-BE49-F238E27FC236}">
                <a16:creationId xmlns:a16="http://schemas.microsoft.com/office/drawing/2014/main" id="{2E264531-4EFF-4FC9-B934-2A0953515559}"/>
              </a:ext>
            </a:extLst>
          </p:cNvPr>
          <p:cNvSpPr txBox="1">
            <a:spLocks/>
          </p:cNvSpPr>
          <p:nvPr/>
        </p:nvSpPr>
        <p:spPr>
          <a:xfrm>
            <a:off x="9443408" y="1489608"/>
            <a:ext cx="2549095" cy="44212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pPr marL="285750" indent="-285750">
              <a:buFont typeface="Arial" panose="020B0604020202020204" pitchFamily="34" charset="0"/>
              <a:buChar char="•"/>
            </a:pPr>
            <a:r>
              <a:rPr lang="sv-SE" sz="1200" dirty="0">
                <a:latin typeface="Arial" panose="020B0604020202020204" pitchFamily="34" charset="0"/>
              </a:rPr>
              <a:t>Allmänna val</a:t>
            </a:r>
          </a:p>
          <a:p>
            <a:pPr marL="285750" indent="-285750">
              <a:buFont typeface="Arial" panose="020B0604020202020204" pitchFamily="34" charset="0"/>
              <a:buChar char="•"/>
            </a:pPr>
            <a:r>
              <a:rPr lang="sv-SE" sz="1200" dirty="0">
                <a:latin typeface="Arial" panose="020B0604020202020204" pitchFamily="34" charset="0"/>
              </a:rPr>
              <a:t>Beredskap och hantering av samhällsstörningar</a:t>
            </a:r>
          </a:p>
          <a:p>
            <a:pPr marL="285750" indent="-285750">
              <a:buFont typeface="Arial" panose="020B0604020202020204" pitchFamily="34" charset="0"/>
              <a:buChar char="•"/>
            </a:pPr>
            <a:r>
              <a:rPr lang="sv-SE" sz="1200" dirty="0">
                <a:latin typeface="Arial" panose="020B0604020202020204" pitchFamily="34" charset="0"/>
              </a:rPr>
              <a:t>Hantering av avlidna och begravningar</a:t>
            </a:r>
          </a:p>
          <a:p>
            <a:pPr marL="285750" indent="-285750">
              <a:buFont typeface="Arial" panose="020B0604020202020204" pitchFamily="34" charset="0"/>
              <a:buChar char="•"/>
            </a:pPr>
            <a:r>
              <a:rPr lang="sv-SE" sz="1200" dirty="0">
                <a:latin typeface="Arial" panose="020B0604020202020204" pitchFamily="34" charset="0"/>
              </a:rPr>
              <a:t>Kulturarv</a:t>
            </a:r>
          </a:p>
          <a:p>
            <a:pPr marL="285750" indent="-285750">
              <a:buFont typeface="Arial" panose="020B0604020202020204" pitchFamily="34" charset="0"/>
              <a:buChar char="•"/>
            </a:pPr>
            <a:r>
              <a:rPr lang="sv-SE" sz="1200" dirty="0">
                <a:latin typeface="Arial" panose="020B0604020202020204" pitchFamily="34" charset="0"/>
              </a:rPr>
              <a:t>Migration och befolknings rörelser</a:t>
            </a:r>
          </a:p>
          <a:p>
            <a:pPr marL="285750" indent="-285750">
              <a:buFont typeface="Arial" panose="020B0604020202020204" pitchFamily="34" charset="0"/>
              <a:buChar char="•"/>
            </a:pPr>
            <a:r>
              <a:rPr lang="sv-SE" sz="1200" dirty="0">
                <a:latin typeface="Arial" panose="020B0604020202020204" pitchFamily="34" charset="0"/>
              </a:rPr>
              <a:t>Nyheter och samhälls-information</a:t>
            </a:r>
          </a:p>
          <a:p>
            <a:pPr marL="285750" indent="-285750">
              <a:buFont typeface="Arial" panose="020B0604020202020204" pitchFamily="34" charset="0"/>
              <a:buChar char="•"/>
            </a:pPr>
            <a:r>
              <a:rPr lang="sv-SE" sz="1200" dirty="0">
                <a:latin typeface="Arial" panose="020B0604020202020204" pitchFamily="34" charset="0"/>
              </a:rPr>
              <a:t>Personalförsörjning under höjd beredskap</a:t>
            </a:r>
          </a:p>
          <a:p>
            <a:pPr marL="285750" indent="-285750">
              <a:buFont typeface="Arial" panose="020B0604020202020204" pitchFamily="34" charset="0"/>
              <a:buChar char="•"/>
            </a:pPr>
            <a:r>
              <a:rPr lang="sv-SE" sz="1200" dirty="0">
                <a:latin typeface="Arial" panose="020B0604020202020204" pitchFamily="34" charset="0"/>
              </a:rPr>
              <a:t>Psykologiskt försvar</a:t>
            </a:r>
          </a:p>
          <a:p>
            <a:pPr marL="285750" indent="-285750">
              <a:buFont typeface="Arial" panose="020B0604020202020204" pitchFamily="34" charset="0"/>
              <a:buChar char="•"/>
            </a:pPr>
            <a:r>
              <a:rPr lang="sv-SE" sz="1200" dirty="0">
                <a:latin typeface="Arial" panose="020B0604020202020204" pitchFamily="34" charset="0"/>
              </a:rPr>
              <a:t>Rymdsäkerhet</a:t>
            </a:r>
          </a:p>
          <a:p>
            <a:pPr marL="285750" indent="-285750">
              <a:buFont typeface="Arial" panose="020B0604020202020204" pitchFamily="34" charset="0"/>
              <a:buChar char="•"/>
            </a:pPr>
            <a:r>
              <a:rPr lang="sv-SE" sz="1200" dirty="0">
                <a:latin typeface="Arial" panose="020B0604020202020204" pitchFamily="34" charset="0"/>
              </a:rPr>
              <a:t>Säkerställande av rikets ledning och offentlig förvaltning</a:t>
            </a:r>
          </a:p>
          <a:p>
            <a:pPr marL="285750" indent="-285750">
              <a:buFont typeface="Arial" panose="020B0604020202020204" pitchFamily="34" charset="0"/>
              <a:buChar char="•"/>
            </a:pPr>
            <a:r>
              <a:rPr lang="sv-SE" sz="1200" dirty="0">
                <a:latin typeface="Arial" panose="020B0604020202020204" pitchFamily="34" charset="0"/>
              </a:rPr>
              <a:t>Forskning</a:t>
            </a:r>
          </a:p>
          <a:p>
            <a:pPr marL="285750" indent="-285750">
              <a:buFont typeface="Arial" panose="020B0604020202020204" pitchFamily="34" charset="0"/>
              <a:buChar char="•"/>
            </a:pPr>
            <a:r>
              <a:rPr lang="sv-SE" sz="1200" dirty="0">
                <a:latin typeface="Arial" panose="020B0604020202020204" pitchFamily="34" charset="0"/>
              </a:rPr>
              <a:t>Omsorg av barn och elever</a:t>
            </a:r>
          </a:p>
          <a:p>
            <a:pPr marL="285750" indent="-285750">
              <a:buFont typeface="Arial" panose="020B0604020202020204" pitchFamily="34" charset="0"/>
              <a:buChar char="•"/>
            </a:pPr>
            <a:r>
              <a:rPr lang="sv-SE" sz="1200" dirty="0">
                <a:latin typeface="Arial" panose="020B0604020202020204" pitchFamily="34" charset="0"/>
              </a:rPr>
              <a:t>Utbildning för barn och elever</a:t>
            </a:r>
          </a:p>
          <a:p>
            <a:pPr marL="285750" indent="-285750">
              <a:buFont typeface="Arial" panose="020B0604020202020204" pitchFamily="34" charset="0"/>
              <a:buChar char="•"/>
            </a:pPr>
            <a:r>
              <a:rPr lang="sv-SE" sz="1200" dirty="0">
                <a:latin typeface="Arial" panose="020B0604020202020204" pitchFamily="34" charset="0"/>
              </a:rPr>
              <a:t>Utbildning för vuxna studerande</a:t>
            </a:r>
          </a:p>
          <a:p>
            <a:pPr marL="285750" indent="-285750">
              <a:buFont typeface="Arial" panose="020B0604020202020204" pitchFamily="34" charset="0"/>
              <a:buChar char="•"/>
            </a:pPr>
            <a:r>
              <a:rPr lang="sv-SE" sz="1200" dirty="0">
                <a:latin typeface="Arial" panose="020B0604020202020204" pitchFamily="34" charset="0"/>
              </a:rPr>
              <a:t>Legitimering och signering</a:t>
            </a:r>
          </a:p>
          <a:p>
            <a:pPr marL="285750" indent="-285750">
              <a:buFont typeface="Arial" panose="020B0604020202020204" pitchFamily="34" charset="0"/>
              <a:buChar char="•"/>
            </a:pPr>
            <a:r>
              <a:rPr lang="sv-SE" sz="1200" dirty="0">
                <a:latin typeface="Arial" panose="020B0604020202020204" pitchFamily="34" charset="0"/>
              </a:rPr>
              <a:t>Militärt försvar</a:t>
            </a:r>
          </a:p>
          <a:p>
            <a:pPr marL="285750" indent="-285750">
              <a:buFont typeface="Arial" panose="020B0604020202020204" pitchFamily="34" charset="0"/>
              <a:buChar char="•"/>
            </a:pPr>
            <a:endParaRPr lang="sv-SE" sz="1200" dirty="0">
              <a:latin typeface="Arial" panose="020B0604020202020204" pitchFamily="34" charset="0"/>
            </a:endParaRPr>
          </a:p>
          <a:p>
            <a:endParaRPr lang="sv-SE" sz="1200" dirty="0"/>
          </a:p>
        </p:txBody>
      </p:sp>
      <p:pic>
        <p:nvPicPr>
          <p:cNvPr id="4" name="Bildobjekt 3">
            <a:extLst>
              <a:ext uri="{FF2B5EF4-FFF2-40B4-BE49-F238E27FC236}">
                <a16:creationId xmlns:a16="http://schemas.microsoft.com/office/drawing/2014/main" id="{430E2D6A-949B-4AB0-889D-CF77E0B411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9721" y="1617321"/>
            <a:ext cx="2461899" cy="351639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941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1CFD5BD-0C4C-40BE-B9CC-80C7878B9C18}"/>
              </a:ext>
            </a:extLst>
          </p:cNvPr>
          <p:cNvSpPr>
            <a:spLocks noGrp="1"/>
          </p:cNvSpPr>
          <p:nvPr>
            <p:ph type="title"/>
          </p:nvPr>
        </p:nvSpPr>
        <p:spPr/>
        <p:txBody>
          <a:bodyPr anchor="t"/>
          <a:lstStyle/>
          <a:p>
            <a:pPr>
              <a:lnSpc>
                <a:spcPct val="100000"/>
              </a:lnSpc>
            </a:pPr>
            <a:r>
              <a:rPr lang="sv-SE" sz="3600" dirty="0"/>
              <a:t>När vi är </a:t>
            </a:r>
            <a:r>
              <a:rPr lang="sv-SE" sz="3600" dirty="0">
                <a:uFill>
                  <a:solidFill>
                    <a:schemeClr val="accent5"/>
                  </a:solidFill>
                </a:uFill>
              </a:rPr>
              <a:t>förberedda</a:t>
            </a:r>
            <a:r>
              <a:rPr lang="sv-SE" sz="3600" dirty="0"/>
              <a:t> för krig klarar vi en kris</a:t>
            </a:r>
          </a:p>
        </p:txBody>
      </p:sp>
      <p:pic>
        <p:nvPicPr>
          <p:cNvPr id="12" name="Platshållare för bild 11" descr="En väg som rasat, där två lastbilar har kört ner.">
            <a:extLst>
              <a:ext uri="{FF2B5EF4-FFF2-40B4-BE49-F238E27FC236}">
                <a16:creationId xmlns:a16="http://schemas.microsoft.com/office/drawing/2014/main" id="{99D9C8FD-CABF-4E6E-BE54-98705057E085}"/>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68" r="68"/>
          <a:stretch/>
        </p:blipFill>
        <p:spPr>
          <a:xfrm>
            <a:off x="-16272" y="1292"/>
            <a:ext cx="5745821" cy="6857999"/>
          </a:xfrm>
        </p:spPr>
      </p:pic>
    </p:spTree>
    <p:extLst>
      <p:ext uri="{BB962C8B-B14F-4D97-AF65-F5344CB8AC3E}">
        <p14:creationId xmlns:p14="http://schemas.microsoft.com/office/powerpoint/2010/main" val="426512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E550A1-A45B-413A-BC3E-2228EFC10085}"/>
              </a:ext>
            </a:extLst>
          </p:cNvPr>
          <p:cNvSpPr>
            <a:spLocks noGrp="1"/>
          </p:cNvSpPr>
          <p:nvPr>
            <p:ph type="title"/>
          </p:nvPr>
        </p:nvSpPr>
        <p:spPr/>
        <p:txBody>
          <a:bodyPr anchor="b"/>
          <a:lstStyle/>
          <a:p>
            <a:r>
              <a:rPr lang="sv-SE" sz="3600" dirty="0"/>
              <a:t>Vår motståndskraft ökar</a:t>
            </a:r>
          </a:p>
        </p:txBody>
      </p:sp>
      <p:sp>
        <p:nvSpPr>
          <p:cNvPr id="3" name="Platshållare för text 2">
            <a:extLst>
              <a:ext uri="{FF2B5EF4-FFF2-40B4-BE49-F238E27FC236}">
                <a16:creationId xmlns:a16="http://schemas.microsoft.com/office/drawing/2014/main" id="{D7ACDE19-9E3C-4A74-A5F6-3ED0731F6C2E}"/>
              </a:ext>
            </a:extLst>
          </p:cNvPr>
          <p:cNvSpPr>
            <a:spLocks noGrp="1"/>
          </p:cNvSpPr>
          <p:nvPr>
            <p:ph type="body" idx="1"/>
          </p:nvPr>
        </p:nvSpPr>
        <p:spPr>
          <a:xfrm>
            <a:off x="5754263" y="3401592"/>
            <a:ext cx="4883257" cy="1840968"/>
          </a:xfrm>
        </p:spPr>
        <p:txBody>
          <a:bodyPr/>
          <a:lstStyle/>
          <a:p>
            <a:pPr marL="342900" indent="-342900">
              <a:buFont typeface="Arial" panose="020B0604020202020204" pitchFamily="34" charset="0"/>
              <a:buChar char="•"/>
            </a:pPr>
            <a:r>
              <a:rPr lang="sv-SE" dirty="0"/>
              <a:t>Från 3 miljarder kronor 2022 till </a:t>
            </a:r>
            <a:br>
              <a:rPr lang="sv-SE" dirty="0"/>
            </a:br>
            <a:r>
              <a:rPr lang="sv-SE" dirty="0"/>
              <a:t>20 miljarder kronor 2028</a:t>
            </a:r>
          </a:p>
          <a:p>
            <a:pPr marL="342900" indent="-342900">
              <a:buFont typeface="Arial" panose="020B0604020202020204" pitchFamily="34" charset="0"/>
              <a:buChar char="•"/>
            </a:pPr>
            <a:r>
              <a:rPr lang="sv-SE" dirty="0"/>
              <a:t>Civil-militär samverkan </a:t>
            </a:r>
          </a:p>
          <a:p>
            <a:pPr marL="342900" indent="-342900">
              <a:buFont typeface="Arial" panose="020B0604020202020204" pitchFamily="34" charset="0"/>
              <a:buChar char="•"/>
            </a:pPr>
            <a:r>
              <a:rPr lang="sv-SE" dirty="0"/>
              <a:t>Förmågan att hantera hybridhot </a:t>
            </a:r>
          </a:p>
          <a:p>
            <a:pPr marL="342900" indent="-342900">
              <a:buFont typeface="Arial" panose="020B0604020202020204" pitchFamily="34" charset="0"/>
              <a:buChar char="•"/>
            </a:pPr>
            <a:r>
              <a:rPr lang="sv-SE" dirty="0"/>
              <a:t>Förmågan att kunna agera proaktivt</a:t>
            </a:r>
          </a:p>
          <a:p>
            <a:pPr marL="342900" indent="-342900">
              <a:buFont typeface="Arial" panose="020B0604020202020204" pitchFamily="34" charset="0"/>
              <a:buChar char="•"/>
            </a:pPr>
            <a:endParaRPr lang="sv-SE" dirty="0"/>
          </a:p>
        </p:txBody>
      </p:sp>
      <p:pic>
        <p:nvPicPr>
          <p:cNvPr id="9" name="Platshållare för bild 8" descr="Närbild på en person som håller en walkie-talkie.">
            <a:extLst>
              <a:ext uri="{FF2B5EF4-FFF2-40B4-BE49-F238E27FC236}">
                <a16:creationId xmlns:a16="http://schemas.microsoft.com/office/drawing/2014/main" id="{73E17EEF-1ED8-45A2-9B0A-A40C8909442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15" r="15"/>
          <a:stretch/>
        </p:blipFill>
        <p:spPr>
          <a:xfrm>
            <a:off x="-6798" y="1292"/>
            <a:ext cx="5745821" cy="6857999"/>
          </a:xfrm>
        </p:spPr>
      </p:pic>
    </p:spTree>
    <p:extLst>
      <p:ext uri="{BB962C8B-B14F-4D97-AF65-F5344CB8AC3E}">
        <p14:creationId xmlns:p14="http://schemas.microsoft.com/office/powerpoint/2010/main" val="313335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ubrik 4">
            <a:extLst>
              <a:ext uri="{FF2B5EF4-FFF2-40B4-BE49-F238E27FC236}">
                <a16:creationId xmlns:a16="http://schemas.microsoft.com/office/drawing/2014/main" id="{C1E575C5-B898-472A-81FA-20D617FCE3E8}"/>
              </a:ext>
            </a:extLst>
          </p:cNvPr>
          <p:cNvSpPr>
            <a:spLocks noGrp="1"/>
          </p:cNvSpPr>
          <p:nvPr>
            <p:ph type="title"/>
          </p:nvPr>
        </p:nvSpPr>
        <p:spPr>
          <a:xfrm>
            <a:off x="1115810" y="1013776"/>
            <a:ext cx="10533624" cy="1195120"/>
          </a:xfrm>
        </p:spPr>
        <p:txBody>
          <a:bodyPr/>
          <a:lstStyle/>
          <a:p>
            <a:r>
              <a:rPr lang="sv-SE" dirty="0"/>
              <a:t>Vi måste göra </a:t>
            </a:r>
            <a:br>
              <a:rPr lang="sv-SE" dirty="0"/>
            </a:br>
            <a:r>
              <a:rPr lang="sv-SE" dirty="0"/>
              <a:t>flera saker samtidigt </a:t>
            </a:r>
          </a:p>
        </p:txBody>
      </p:sp>
      <p:sp>
        <p:nvSpPr>
          <p:cNvPr id="6" name="Rektangel med klippt hörn 5">
            <a:extLst>
              <a:ext uri="{FF2B5EF4-FFF2-40B4-BE49-F238E27FC236}">
                <a16:creationId xmlns:a16="http://schemas.microsoft.com/office/drawing/2014/main" id="{6A45B085-28A3-69CE-6620-F0DDAB4867F4}"/>
              </a:ext>
              <a:ext uri="{C183D7F6-B498-43B3-948B-1728B52AA6E4}">
                <adec:decorative xmlns:adec="http://schemas.microsoft.com/office/drawing/2017/decorative" val="1"/>
              </a:ext>
            </a:extLst>
          </p:cNvPr>
          <p:cNvSpPr/>
          <p:nvPr/>
        </p:nvSpPr>
        <p:spPr>
          <a:xfrm flipV="1">
            <a:off x="958056" y="2590333"/>
            <a:ext cx="3319938" cy="1936800"/>
          </a:xfrm>
          <a:prstGeom prst="snip1Rect">
            <a:avLst>
              <a:gd name="adj" fmla="val 0"/>
            </a:avLst>
          </a:prstGeom>
          <a:solidFill>
            <a:srgbClr val="F6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textruta 6">
            <a:extLst>
              <a:ext uri="{FF2B5EF4-FFF2-40B4-BE49-F238E27FC236}">
                <a16:creationId xmlns:a16="http://schemas.microsoft.com/office/drawing/2014/main" id="{38686C18-FBE2-170F-9D8C-32CDFCF37D90}"/>
              </a:ext>
            </a:extLst>
          </p:cNvPr>
          <p:cNvSpPr txBox="1"/>
          <p:nvPr/>
        </p:nvSpPr>
        <p:spPr>
          <a:xfrm>
            <a:off x="1115810" y="2921168"/>
            <a:ext cx="2519485" cy="1015663"/>
          </a:xfrm>
          <a:prstGeom prst="rect">
            <a:avLst/>
          </a:prstGeom>
          <a:noFill/>
        </p:spPr>
        <p:txBody>
          <a:bodyPr wrap="square">
            <a:spAutoFit/>
          </a:bodyPr>
          <a:lstStyle/>
          <a:p>
            <a:r>
              <a:rPr lang="sv-SE" sz="2000" b="1" dirty="0">
                <a:solidFill>
                  <a:srgbClr val="081E34"/>
                </a:solidFill>
              </a:rPr>
              <a:t>Planera för att kunna hantera krigsfara och krig.</a:t>
            </a:r>
          </a:p>
        </p:txBody>
      </p:sp>
      <p:sp>
        <p:nvSpPr>
          <p:cNvPr id="28" name="Rektangel med klippt hörn 27">
            <a:extLst>
              <a:ext uri="{FF2B5EF4-FFF2-40B4-BE49-F238E27FC236}">
                <a16:creationId xmlns:a16="http://schemas.microsoft.com/office/drawing/2014/main" id="{726ADCDF-4879-8819-3D4E-5AD6108E848E}"/>
              </a:ext>
              <a:ext uri="{C183D7F6-B498-43B3-948B-1728B52AA6E4}">
                <adec:decorative xmlns:adec="http://schemas.microsoft.com/office/drawing/2017/decorative" val="1"/>
              </a:ext>
            </a:extLst>
          </p:cNvPr>
          <p:cNvSpPr/>
          <p:nvPr/>
        </p:nvSpPr>
        <p:spPr>
          <a:xfrm flipV="1">
            <a:off x="4435748" y="2590332"/>
            <a:ext cx="3319938" cy="1936800"/>
          </a:xfrm>
          <a:prstGeom prst="snip1Rect">
            <a:avLst>
              <a:gd name="adj" fmla="val 0"/>
            </a:avLst>
          </a:prstGeom>
          <a:solidFill>
            <a:srgbClr val="F6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9" name="textruta 28">
            <a:extLst>
              <a:ext uri="{FF2B5EF4-FFF2-40B4-BE49-F238E27FC236}">
                <a16:creationId xmlns:a16="http://schemas.microsoft.com/office/drawing/2014/main" id="{CAD53D55-60EE-F1DD-769D-198E778BD7E4}"/>
              </a:ext>
            </a:extLst>
          </p:cNvPr>
          <p:cNvSpPr txBox="1"/>
          <p:nvPr/>
        </p:nvSpPr>
        <p:spPr>
          <a:xfrm>
            <a:off x="4576960" y="2921168"/>
            <a:ext cx="2867966" cy="707886"/>
          </a:xfrm>
          <a:prstGeom prst="rect">
            <a:avLst/>
          </a:prstGeom>
          <a:noFill/>
        </p:spPr>
        <p:txBody>
          <a:bodyPr wrap="square">
            <a:spAutoFit/>
          </a:bodyPr>
          <a:lstStyle/>
          <a:p>
            <a:r>
              <a:rPr lang="sv-SE" sz="2000" b="1" dirty="0">
                <a:solidFill>
                  <a:srgbClr val="081E34"/>
                </a:solidFill>
              </a:rPr>
              <a:t>Öka motståndskraften </a:t>
            </a:r>
            <a:br>
              <a:rPr lang="sv-SE" sz="2000" b="1" dirty="0">
                <a:solidFill>
                  <a:srgbClr val="081E34"/>
                </a:solidFill>
              </a:rPr>
            </a:br>
            <a:r>
              <a:rPr lang="sv-SE" sz="2000" b="1" dirty="0">
                <a:solidFill>
                  <a:srgbClr val="081E34"/>
                </a:solidFill>
              </a:rPr>
              <a:t>i samhället.</a:t>
            </a:r>
          </a:p>
        </p:txBody>
      </p:sp>
      <p:sp>
        <p:nvSpPr>
          <p:cNvPr id="31" name="Rektangel med klippt hörn 30">
            <a:extLst>
              <a:ext uri="{FF2B5EF4-FFF2-40B4-BE49-F238E27FC236}">
                <a16:creationId xmlns:a16="http://schemas.microsoft.com/office/drawing/2014/main" id="{ED244169-41B8-B83E-8F69-946F37AF3582}"/>
              </a:ext>
              <a:ext uri="{C183D7F6-B498-43B3-948B-1728B52AA6E4}">
                <adec:decorative xmlns:adec="http://schemas.microsoft.com/office/drawing/2017/decorative" val="1"/>
              </a:ext>
            </a:extLst>
          </p:cNvPr>
          <p:cNvSpPr/>
          <p:nvPr/>
        </p:nvSpPr>
        <p:spPr>
          <a:xfrm flipV="1">
            <a:off x="7913440" y="2590329"/>
            <a:ext cx="3319938" cy="1936800"/>
          </a:xfrm>
          <a:prstGeom prst="snip1Rect">
            <a:avLst>
              <a:gd name="adj" fmla="val 0"/>
            </a:avLst>
          </a:prstGeom>
          <a:solidFill>
            <a:srgbClr val="F6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2" name="textruta 31">
            <a:extLst>
              <a:ext uri="{FF2B5EF4-FFF2-40B4-BE49-F238E27FC236}">
                <a16:creationId xmlns:a16="http://schemas.microsoft.com/office/drawing/2014/main" id="{2822800F-DC8E-2057-F6AF-8FE35724F4ED}"/>
              </a:ext>
            </a:extLst>
          </p:cNvPr>
          <p:cNvSpPr txBox="1"/>
          <p:nvPr/>
        </p:nvSpPr>
        <p:spPr>
          <a:xfrm>
            <a:off x="8128585" y="2921168"/>
            <a:ext cx="3104793" cy="1323439"/>
          </a:xfrm>
          <a:prstGeom prst="rect">
            <a:avLst/>
          </a:prstGeom>
          <a:noFill/>
        </p:spPr>
        <p:txBody>
          <a:bodyPr wrap="square">
            <a:spAutoFit/>
          </a:bodyPr>
          <a:lstStyle/>
          <a:p>
            <a:r>
              <a:rPr lang="sv-SE" sz="2000" b="1" dirty="0">
                <a:solidFill>
                  <a:srgbClr val="081E34"/>
                </a:solidFill>
              </a:rPr>
              <a:t>Vara beredda att hantera kriser, hybridattacker och ytterst väpnat angrepp.</a:t>
            </a:r>
          </a:p>
        </p:txBody>
      </p:sp>
    </p:spTree>
    <p:extLst>
      <p:ext uri="{BB962C8B-B14F-4D97-AF65-F5344CB8AC3E}">
        <p14:creationId xmlns:p14="http://schemas.microsoft.com/office/powerpoint/2010/main" val="299329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48B5EF1-F81B-4BEF-B8B8-D48AC34FEB4A}"/>
              </a:ext>
            </a:extLst>
          </p:cNvPr>
          <p:cNvSpPr>
            <a:spLocks noGrp="1"/>
          </p:cNvSpPr>
          <p:nvPr>
            <p:ph type="ctrTitle"/>
          </p:nvPr>
        </p:nvSpPr>
        <p:spPr>
          <a:xfrm>
            <a:off x="554401" y="2502568"/>
            <a:ext cx="5541599" cy="1116000"/>
          </a:xfrm>
        </p:spPr>
        <p:txBody>
          <a:bodyPr/>
          <a:lstStyle/>
          <a:p>
            <a:r>
              <a:rPr lang="sv-SE" sz="4000" b="1" dirty="0">
                <a:solidFill>
                  <a:schemeClr val="tx2"/>
                </a:solidFill>
              </a:rPr>
              <a:t>Planera för att kunna hantera krigsfara </a:t>
            </a:r>
            <a:br>
              <a:rPr lang="sv-SE" sz="4000" b="1" dirty="0">
                <a:solidFill>
                  <a:schemeClr val="tx2"/>
                </a:solidFill>
              </a:rPr>
            </a:br>
            <a:r>
              <a:rPr lang="sv-SE" sz="4000" b="1" dirty="0">
                <a:solidFill>
                  <a:schemeClr val="tx2"/>
                </a:solidFill>
              </a:rPr>
              <a:t>och krig</a:t>
            </a:r>
            <a:endParaRPr lang="sv-SE" dirty="0">
              <a:solidFill>
                <a:schemeClr val="tx2"/>
              </a:solidFill>
            </a:endParaRPr>
          </a:p>
        </p:txBody>
      </p:sp>
      <p:pic>
        <p:nvPicPr>
          <p:cNvPr id="20" name="Platshållare för bild 19" descr="En person pekar på en karta.">
            <a:extLst>
              <a:ext uri="{FF2B5EF4-FFF2-40B4-BE49-F238E27FC236}">
                <a16:creationId xmlns:a16="http://schemas.microsoft.com/office/drawing/2014/main" id="{37F7863A-1723-4E3C-ACB8-BBBE3A66355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16" r="51777" b="26199"/>
          <a:stretch>
            <a:fillRect/>
          </a:stretch>
        </p:blipFill>
        <p:spPr>
          <a:xfrm>
            <a:off x="5486401" y="0"/>
            <a:ext cx="6705599" cy="6861600"/>
          </a:xfrm>
        </p:spPr>
      </p:pic>
    </p:spTree>
    <p:extLst>
      <p:ext uri="{BB962C8B-B14F-4D97-AF65-F5344CB8AC3E}">
        <p14:creationId xmlns:p14="http://schemas.microsoft.com/office/powerpoint/2010/main" val="353050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4093">
            <a:extLst>
              <a:ext uri="{FF2B5EF4-FFF2-40B4-BE49-F238E27FC236}">
                <a16:creationId xmlns:a16="http://schemas.microsoft.com/office/drawing/2014/main" id="{582878D3-F77C-73C2-FDD0-CE9617A4F14B}"/>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380902"/>
            <a:ext cx="12191864" cy="6278400"/>
          </a:xfrm>
          <a:prstGeom prst="rect">
            <a:avLst/>
          </a:prstGeom>
        </p:spPr>
      </p:pic>
      <p:sp>
        <p:nvSpPr>
          <p:cNvPr id="13" name="Rubrik 5">
            <a:extLst>
              <a:ext uri="{FF2B5EF4-FFF2-40B4-BE49-F238E27FC236}">
                <a16:creationId xmlns:a16="http://schemas.microsoft.com/office/drawing/2014/main" id="{9E78EF8C-5CB8-DF53-8665-1F8E6B48D067}"/>
              </a:ext>
            </a:extLst>
          </p:cNvPr>
          <p:cNvSpPr txBox="1">
            <a:spLocks/>
          </p:cNvSpPr>
          <p:nvPr/>
        </p:nvSpPr>
        <p:spPr>
          <a:xfrm>
            <a:off x="1397358" y="2148245"/>
            <a:ext cx="9950092" cy="1115338"/>
          </a:xfrm>
          <a:prstGeom prst="rect">
            <a:avLst/>
          </a:prstGeom>
        </p:spPr>
        <p:txBody>
          <a:bodyPr vert="horz" lIns="0" tIns="0" rIns="0" bIns="0" rtlCol="0" anchor="b">
            <a:noAutofit/>
          </a:bodyPr>
          <a:lstStyle>
            <a:lvl1pPr algn="l" defTabSz="914400" rtl="0" eaLnBrk="1" latinLnBrk="0" hangingPunct="1">
              <a:lnSpc>
                <a:spcPct val="84000"/>
              </a:lnSpc>
              <a:spcBef>
                <a:spcPct val="0"/>
              </a:spcBef>
              <a:buNone/>
              <a:defRPr sz="4000" b="1" kern="1200">
                <a:solidFill>
                  <a:schemeClr val="tx1"/>
                </a:solidFill>
                <a:latin typeface="+mj-lt"/>
                <a:ea typeface="+mj-ea"/>
                <a:cs typeface="+mj-cs"/>
              </a:defRPr>
            </a:lvl1pPr>
          </a:lstStyle>
          <a:p>
            <a:pPr algn="ctr"/>
            <a:r>
              <a:rPr lang="sv-SE" dirty="0"/>
              <a:t>Världen</a:t>
            </a:r>
          </a:p>
        </p:txBody>
      </p:sp>
      <p:sp>
        <p:nvSpPr>
          <p:cNvPr id="24" name="Platshållare för datum 23">
            <a:extLst>
              <a:ext uri="{FF2B5EF4-FFF2-40B4-BE49-F238E27FC236}">
                <a16:creationId xmlns:a16="http://schemas.microsoft.com/office/drawing/2014/main" id="{5152F693-AF6E-40C8-988B-E4A590F866A2}"/>
              </a:ext>
            </a:extLst>
          </p:cNvPr>
          <p:cNvSpPr>
            <a:spLocks noGrp="1"/>
          </p:cNvSpPr>
          <p:nvPr>
            <p:ph type="dt" sz="half" idx="10"/>
          </p:nvPr>
        </p:nvSpPr>
        <p:spPr/>
        <p:txBody>
          <a:bodyPr/>
          <a:lstStyle/>
          <a:p>
            <a:fld id="{4BD8E3F0-6E40-412E-95FD-239029B9481C}" type="datetime3">
              <a:rPr lang="sv-SE" smtClean="0"/>
              <a:t>26-06-04</a:t>
            </a:fld>
            <a:endParaRPr lang="sv-SE" dirty="0"/>
          </a:p>
        </p:txBody>
      </p:sp>
      <p:sp>
        <p:nvSpPr>
          <p:cNvPr id="25" name="Platshållare för bildnummer 24">
            <a:extLst>
              <a:ext uri="{FF2B5EF4-FFF2-40B4-BE49-F238E27FC236}">
                <a16:creationId xmlns:a16="http://schemas.microsoft.com/office/drawing/2014/main" id="{58C4B029-CE50-43E7-8279-3B8B1CAC914E}"/>
              </a:ext>
            </a:extLst>
          </p:cNvPr>
          <p:cNvSpPr>
            <a:spLocks noGrp="1"/>
          </p:cNvSpPr>
          <p:nvPr>
            <p:ph type="sldNum" sz="quarter" idx="12"/>
          </p:nvPr>
        </p:nvSpPr>
        <p:spPr/>
        <p:txBody>
          <a:bodyPr/>
          <a:lstStyle/>
          <a:p>
            <a:fld id="{F6C05EEB-4522-434C-B777-08D6E2D6AD2E}" type="slidenum">
              <a:rPr lang="sv-SE" smtClean="0"/>
              <a:pPr/>
              <a:t>2</a:t>
            </a:fld>
            <a:endParaRPr lang="sv-SE" dirty="0"/>
          </a:p>
        </p:txBody>
      </p:sp>
    </p:spTree>
    <p:extLst>
      <p:ext uri="{BB962C8B-B14F-4D97-AF65-F5344CB8AC3E}">
        <p14:creationId xmlns:p14="http://schemas.microsoft.com/office/powerpoint/2010/main" val="34408648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F48B5EF1-F81B-4BEF-B8B8-D48AC34FEB4A}"/>
              </a:ext>
            </a:extLst>
          </p:cNvPr>
          <p:cNvSpPr>
            <a:spLocks noGrp="1"/>
          </p:cNvSpPr>
          <p:nvPr>
            <p:ph type="ctrTitle"/>
          </p:nvPr>
        </p:nvSpPr>
        <p:spPr/>
        <p:txBody>
          <a:bodyPr/>
          <a:lstStyle/>
          <a:p>
            <a:r>
              <a:rPr lang="sv-SE" sz="4000" b="1" dirty="0">
                <a:solidFill>
                  <a:schemeClr val="tx2"/>
                </a:solidFill>
              </a:rPr>
              <a:t>Öka motståndskraften</a:t>
            </a:r>
            <a:br>
              <a:rPr lang="sv-SE" sz="4000" b="1" dirty="0">
                <a:solidFill>
                  <a:schemeClr val="tx2"/>
                </a:solidFill>
              </a:rPr>
            </a:br>
            <a:r>
              <a:rPr lang="sv-SE" sz="4000" b="1" dirty="0">
                <a:solidFill>
                  <a:schemeClr val="tx2"/>
                </a:solidFill>
              </a:rPr>
              <a:t>i samhället</a:t>
            </a:r>
            <a:endParaRPr lang="sv-SE" dirty="0">
              <a:solidFill>
                <a:schemeClr val="tx2"/>
              </a:solidFill>
            </a:endParaRPr>
          </a:p>
        </p:txBody>
      </p:sp>
      <p:pic>
        <p:nvPicPr>
          <p:cNvPr id="3" name="Platshållare för bild 2" descr="Flygbild över en stad. ">
            <a:extLst>
              <a:ext uri="{FF2B5EF4-FFF2-40B4-BE49-F238E27FC236}">
                <a16:creationId xmlns:a16="http://schemas.microsoft.com/office/drawing/2014/main" id="{8BD15EB5-5ADE-4C55-BDEC-A41DD4A43728}"/>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17422" r="17422"/>
          <a:stretch>
            <a:fillRect/>
          </a:stretch>
        </p:blipFill>
        <p:spPr/>
      </p:pic>
    </p:spTree>
    <p:extLst>
      <p:ext uri="{BB962C8B-B14F-4D97-AF65-F5344CB8AC3E}">
        <p14:creationId xmlns:p14="http://schemas.microsoft.com/office/powerpoint/2010/main" val="338003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2D53363-89AA-4142-8E31-99AC6CACF2FC}"/>
              </a:ext>
            </a:extLst>
          </p:cNvPr>
          <p:cNvSpPr>
            <a:spLocks noGrp="1"/>
          </p:cNvSpPr>
          <p:nvPr>
            <p:ph type="ctrTitle"/>
          </p:nvPr>
        </p:nvSpPr>
        <p:spPr>
          <a:xfrm>
            <a:off x="554401" y="1270301"/>
            <a:ext cx="5777648" cy="2907252"/>
          </a:xfrm>
        </p:spPr>
        <p:txBody>
          <a:bodyPr/>
          <a:lstStyle/>
          <a:p>
            <a:r>
              <a:rPr lang="sv-SE" sz="4000" b="1" dirty="0">
                <a:solidFill>
                  <a:schemeClr val="tx2"/>
                </a:solidFill>
              </a:rPr>
              <a:t>Vara beredda att </a:t>
            </a:r>
            <a:br>
              <a:rPr lang="sv-SE" sz="4000" b="1" dirty="0">
                <a:solidFill>
                  <a:schemeClr val="tx2"/>
                </a:solidFill>
              </a:rPr>
            </a:br>
            <a:r>
              <a:rPr lang="sv-SE" sz="4000" b="1" dirty="0">
                <a:solidFill>
                  <a:schemeClr val="tx2"/>
                </a:solidFill>
              </a:rPr>
              <a:t>hantera kriser, hybridattacker och ytterst väpnat angrepp</a:t>
            </a:r>
            <a:endParaRPr lang="sv-SE" dirty="0">
              <a:solidFill>
                <a:schemeClr val="tx2"/>
              </a:solidFill>
            </a:endParaRPr>
          </a:p>
        </p:txBody>
      </p:sp>
      <p:pic>
        <p:nvPicPr>
          <p:cNvPr id="11" name="Platshållare för bild 10" descr="En grupp personer står och samtalar.">
            <a:extLst>
              <a:ext uri="{FF2B5EF4-FFF2-40B4-BE49-F238E27FC236}">
                <a16:creationId xmlns:a16="http://schemas.microsoft.com/office/drawing/2014/main" id="{FA8FFB26-62F4-4458-B719-54A10DD9DB00}"/>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17407" r="17407"/>
          <a:stretch>
            <a:fillRect/>
          </a:stretch>
        </p:blipFill>
        <p:spPr/>
      </p:pic>
    </p:spTree>
    <p:extLst>
      <p:ext uri="{BB962C8B-B14F-4D97-AF65-F5344CB8AC3E}">
        <p14:creationId xmlns:p14="http://schemas.microsoft.com/office/powerpoint/2010/main" val="1140565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B7F7C6-ADED-4E1E-B318-244F321C9452}"/>
              </a:ext>
            </a:extLst>
          </p:cNvPr>
          <p:cNvSpPr>
            <a:spLocks noGrp="1"/>
          </p:cNvSpPr>
          <p:nvPr>
            <p:ph type="title"/>
          </p:nvPr>
        </p:nvSpPr>
        <p:spPr/>
        <p:txBody>
          <a:bodyPr/>
          <a:lstStyle/>
          <a:p>
            <a:r>
              <a:rPr lang="sv-SE" sz="3200" dirty="0"/>
              <a:t>Stärk</a:t>
            </a:r>
            <a:r>
              <a:rPr lang="sv-SE" sz="1600" dirty="0"/>
              <a:t> </a:t>
            </a:r>
            <a:r>
              <a:rPr lang="sv-SE" sz="3200" dirty="0"/>
              <a:t>motståndskraften  </a:t>
            </a:r>
            <a:br>
              <a:rPr lang="sv-SE" sz="3200" dirty="0"/>
            </a:br>
            <a:r>
              <a:rPr lang="sv-SE" sz="3200" dirty="0"/>
              <a:t>och er beredskap</a:t>
            </a:r>
          </a:p>
        </p:txBody>
      </p:sp>
      <p:sp>
        <p:nvSpPr>
          <p:cNvPr id="3" name="Platshållare för text 2">
            <a:extLst>
              <a:ext uri="{FF2B5EF4-FFF2-40B4-BE49-F238E27FC236}">
                <a16:creationId xmlns:a16="http://schemas.microsoft.com/office/drawing/2014/main" id="{73DC0755-346A-4E37-AC06-FF94A179415E}"/>
              </a:ext>
            </a:extLst>
          </p:cNvPr>
          <p:cNvSpPr>
            <a:spLocks noGrp="1"/>
          </p:cNvSpPr>
          <p:nvPr>
            <p:ph type="body" idx="1"/>
          </p:nvPr>
        </p:nvSpPr>
        <p:spPr>
          <a:xfrm>
            <a:off x="5754263" y="3401591"/>
            <a:ext cx="5612504" cy="2756837"/>
          </a:xfrm>
        </p:spPr>
        <p:txBody>
          <a:bodyPr/>
          <a:lstStyle/>
          <a:p>
            <a:pPr marL="457200" indent="-457200">
              <a:buFont typeface="Arial" panose="020B0604020202020204" pitchFamily="34" charset="0"/>
              <a:buChar char="•"/>
            </a:pPr>
            <a:r>
              <a:rPr lang="sv-SE" dirty="0"/>
              <a:t>Öka kunskapen om totalförsvaret</a:t>
            </a:r>
          </a:p>
          <a:p>
            <a:pPr marL="457200" indent="-457200">
              <a:buFont typeface="Arial" panose="020B0604020202020204" pitchFamily="34" charset="0"/>
              <a:buChar char="•"/>
            </a:pPr>
            <a:r>
              <a:rPr lang="sv-SE" dirty="0"/>
              <a:t>Identifiera samhällsviktig verksamhet </a:t>
            </a:r>
          </a:p>
          <a:p>
            <a:pPr marL="457200" indent="-457200">
              <a:buFont typeface="Arial" panose="020B0604020202020204" pitchFamily="34" charset="0"/>
              <a:buChar char="•"/>
            </a:pPr>
            <a:r>
              <a:rPr lang="sv-SE" dirty="0"/>
              <a:t>Förbättra beredskap och kontinuitet </a:t>
            </a:r>
          </a:p>
          <a:p>
            <a:pPr marL="457200" indent="-457200">
              <a:buFont typeface="Arial" panose="020B0604020202020204" pitchFamily="34" charset="0"/>
              <a:buChar char="•"/>
            </a:pPr>
            <a:r>
              <a:rPr lang="sv-SE" dirty="0"/>
              <a:t>Säkerställ personalförsörjning</a:t>
            </a:r>
          </a:p>
          <a:p>
            <a:pPr marL="457200" indent="-457200">
              <a:buFont typeface="Arial" panose="020B0604020202020204" pitchFamily="34" charset="0"/>
              <a:buChar char="•"/>
            </a:pPr>
            <a:r>
              <a:rPr lang="sv-SE" dirty="0"/>
              <a:t>Utveckla arbetet med försörjningsberedskap</a:t>
            </a:r>
          </a:p>
          <a:p>
            <a:pPr marL="457200" indent="-457200">
              <a:buFont typeface="Arial" panose="020B0604020202020204" pitchFamily="34" charset="0"/>
              <a:buChar char="•"/>
            </a:pPr>
            <a:r>
              <a:rPr lang="sv-SE" dirty="0"/>
              <a:t>Stärk cybersäkerheten</a:t>
            </a:r>
          </a:p>
          <a:p>
            <a:pPr marL="457200" indent="-457200">
              <a:buFont typeface="Arial" panose="020B0604020202020204" pitchFamily="34" charset="0"/>
              <a:buChar char="•"/>
            </a:pPr>
            <a:r>
              <a:rPr lang="sv-SE" dirty="0"/>
              <a:t>Utbilda och öva</a:t>
            </a:r>
          </a:p>
          <a:p>
            <a:pPr marL="457200" indent="-457200">
              <a:buFont typeface="Arial" panose="020B0604020202020204" pitchFamily="34" charset="0"/>
              <a:buChar char="•"/>
            </a:pPr>
            <a:endParaRPr lang="sv-SE" dirty="0"/>
          </a:p>
        </p:txBody>
      </p:sp>
      <p:pic>
        <p:nvPicPr>
          <p:cNvPr id="6" name="Platshållare för bild 5" descr="Flera personer står runt en karta.">
            <a:extLst>
              <a:ext uri="{FF2B5EF4-FFF2-40B4-BE49-F238E27FC236}">
                <a16:creationId xmlns:a16="http://schemas.microsoft.com/office/drawing/2014/main" id="{EE1EFC6D-11C8-42C3-B457-4757B03CEC7A}"/>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15" r="15"/>
          <a:stretch/>
        </p:blipFill>
        <p:spPr/>
      </p:pic>
    </p:spTree>
    <p:extLst>
      <p:ext uri="{BB962C8B-B14F-4D97-AF65-F5344CB8AC3E}">
        <p14:creationId xmlns:p14="http://schemas.microsoft.com/office/powerpoint/2010/main" val="343535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FFBE18-93F9-4612-97C4-09F20CC588A1}"/>
              </a:ext>
            </a:extLst>
          </p:cNvPr>
          <p:cNvSpPr>
            <a:spLocks noGrp="1"/>
          </p:cNvSpPr>
          <p:nvPr>
            <p:ph type="title"/>
          </p:nvPr>
        </p:nvSpPr>
        <p:spPr/>
        <p:txBody>
          <a:bodyPr/>
          <a:lstStyle/>
          <a:p>
            <a:r>
              <a:rPr lang="sv-SE" sz="3600" dirty="0"/>
              <a:t>Aktörsgemensamt arbete</a:t>
            </a:r>
          </a:p>
        </p:txBody>
      </p:sp>
      <p:sp>
        <p:nvSpPr>
          <p:cNvPr id="3" name="Platshållare för text 2">
            <a:extLst>
              <a:ext uri="{FF2B5EF4-FFF2-40B4-BE49-F238E27FC236}">
                <a16:creationId xmlns:a16="http://schemas.microsoft.com/office/drawing/2014/main" id="{21B643F4-122C-4C31-9374-4ED8C0284042}"/>
              </a:ext>
            </a:extLst>
          </p:cNvPr>
          <p:cNvSpPr>
            <a:spLocks noGrp="1"/>
          </p:cNvSpPr>
          <p:nvPr>
            <p:ph type="body" idx="1"/>
          </p:nvPr>
        </p:nvSpPr>
        <p:spPr>
          <a:xfrm>
            <a:off x="5754263" y="3401592"/>
            <a:ext cx="5612504" cy="1609320"/>
          </a:xfrm>
        </p:spPr>
        <p:txBody>
          <a:bodyPr/>
          <a:lstStyle/>
          <a:p>
            <a:r>
              <a:rPr lang="sv-SE" sz="2000" dirty="0"/>
              <a:t>För att använda samhällets samlade resurser så effektivt som möjligt krävs</a:t>
            </a:r>
          </a:p>
          <a:p>
            <a:pPr marL="342900" indent="-342900">
              <a:buFont typeface="Arial" panose="020B0604020202020204" pitchFamily="34" charset="0"/>
              <a:buChar char="•"/>
            </a:pPr>
            <a:r>
              <a:rPr kumimoji="0" lang="sv-SE" sz="2000" i="0" u="none" strike="noStrike" kern="1200" cap="none" spc="0" normalizeH="0" baseline="0" noProof="0" dirty="0">
                <a:ln>
                  <a:noFill/>
                </a:ln>
                <a:effectLst/>
                <a:uLnTx/>
                <a:uFillTx/>
                <a:ea typeface="+mn-ea"/>
                <a:cs typeface="+mn-cs"/>
              </a:rPr>
              <a:t>gemensam förståelse och helhetssyn</a:t>
            </a:r>
          </a:p>
          <a:p>
            <a:pPr marL="342900" indent="-342900">
              <a:buFont typeface="Arial" panose="020B0604020202020204" pitchFamily="34" charset="0"/>
              <a:buChar char="•"/>
            </a:pPr>
            <a:r>
              <a:rPr lang="sv-SE" dirty="0"/>
              <a:t>fokus på effekter i samhället</a:t>
            </a:r>
            <a:endParaRPr kumimoji="0" lang="sv-SE" sz="2000" i="0" u="none" strike="noStrike" kern="1200" cap="none" spc="0" normalizeH="0" baseline="0" noProof="0" dirty="0">
              <a:ln>
                <a:noFill/>
              </a:ln>
              <a:effectLst/>
              <a:uLnTx/>
              <a:uFillTx/>
              <a:ea typeface="+mn-ea"/>
              <a:cs typeface="+mn-cs"/>
            </a:endParaRPr>
          </a:p>
          <a:p>
            <a:pPr marL="342900" indent="-342900">
              <a:buFont typeface="Arial" panose="020B0604020202020204" pitchFamily="34" charset="0"/>
              <a:buChar char="•"/>
            </a:pPr>
            <a:r>
              <a:rPr lang="sv-SE" dirty="0"/>
              <a:t>grundläggande vilja till samarbete.</a:t>
            </a:r>
            <a:endParaRPr lang="sv-SE" sz="2000" dirty="0"/>
          </a:p>
          <a:p>
            <a:pPr marL="342900" indent="-342900">
              <a:buFont typeface="Arial" panose="020B0604020202020204" pitchFamily="34" charset="0"/>
              <a:buChar char="•"/>
            </a:pPr>
            <a:endParaRPr kumimoji="0" lang="sv-SE" sz="2000" b="1" i="0" u="none" strike="noStrike" kern="1200" cap="none" spc="0" normalizeH="0" baseline="0" noProof="0" dirty="0">
              <a:ln>
                <a:noFill/>
              </a:ln>
              <a:effectLst/>
              <a:uLnTx/>
              <a:uFillTx/>
              <a:ea typeface="+mn-ea"/>
              <a:cs typeface="+mn-cs"/>
            </a:endParaRPr>
          </a:p>
          <a:p>
            <a:endParaRPr lang="sv-SE" dirty="0"/>
          </a:p>
        </p:txBody>
      </p:sp>
      <p:pic>
        <p:nvPicPr>
          <p:cNvPr id="7" name="Platshållare för bild 6" descr="En karta med flera händer som pekar på olika platser.">
            <a:extLst>
              <a:ext uri="{FF2B5EF4-FFF2-40B4-BE49-F238E27FC236}">
                <a16:creationId xmlns:a16="http://schemas.microsoft.com/office/drawing/2014/main" id="{F7C754D4-6190-4544-9212-6D73994662B3}"/>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l="22049" r="22049"/>
          <a:stretch/>
        </p:blipFill>
        <p:spPr/>
      </p:pic>
    </p:spTree>
    <p:extLst>
      <p:ext uri="{BB962C8B-B14F-4D97-AF65-F5344CB8AC3E}">
        <p14:creationId xmlns:p14="http://schemas.microsoft.com/office/powerpoint/2010/main" val="299153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331FCF-287E-4C68-B072-833F53B3CF32}"/>
              </a:ext>
            </a:extLst>
          </p:cNvPr>
          <p:cNvSpPr>
            <a:spLocks noGrp="1"/>
          </p:cNvSpPr>
          <p:nvPr>
            <p:ph type="title"/>
          </p:nvPr>
        </p:nvSpPr>
        <p:spPr/>
        <p:txBody>
          <a:bodyPr/>
          <a:lstStyle/>
          <a:p>
            <a:r>
              <a:rPr lang="sv-SE" dirty="0"/>
              <a:t>Om bilder om beredskapssystemet</a:t>
            </a:r>
          </a:p>
        </p:txBody>
      </p:sp>
      <p:sp>
        <p:nvSpPr>
          <p:cNvPr id="3" name="Platshållare för innehåll 2">
            <a:extLst>
              <a:ext uri="{FF2B5EF4-FFF2-40B4-BE49-F238E27FC236}">
                <a16:creationId xmlns:a16="http://schemas.microsoft.com/office/drawing/2014/main" id="{DFE2C9AB-B209-40FC-B9ED-00001E722066}"/>
              </a:ext>
            </a:extLst>
          </p:cNvPr>
          <p:cNvSpPr>
            <a:spLocks noGrp="1"/>
          </p:cNvSpPr>
          <p:nvPr>
            <p:ph idx="1"/>
          </p:nvPr>
        </p:nvSpPr>
        <p:spPr>
          <a:xfrm>
            <a:off x="1393199" y="1641231"/>
            <a:ext cx="10356841" cy="4226169"/>
          </a:xfrm>
        </p:spPr>
        <p:txBody>
          <a:bodyPr/>
          <a:lstStyle/>
          <a:p>
            <a:pPr marL="0" indent="0">
              <a:buNone/>
            </a:pPr>
            <a:r>
              <a:rPr lang="sv-SE" sz="2000" dirty="0"/>
              <a:t>Denna del innehåller bland annat bilder som kan visas för att berätta om: </a:t>
            </a:r>
          </a:p>
          <a:p>
            <a:r>
              <a:rPr lang="sv-SE" sz="2000" dirty="0"/>
              <a:t>En helhetsbild av hur ansvaret ser ut på olika nivåer i beredskapssystemet. Vi utgår ifrån den </a:t>
            </a:r>
            <a:r>
              <a:rPr lang="sv-SE" sz="2000" b="0" dirty="0"/>
              <a:t>svenska förvaltningsmodellen hur Sverige styrs på nationell nivå, regional nivå och lokal nivå. </a:t>
            </a:r>
          </a:p>
          <a:p>
            <a:r>
              <a:rPr lang="sv-SE" sz="2000" dirty="0"/>
              <a:t>Den internationella nivån och vad som påverkar arbetat inom civilt försvar i Sverige. </a:t>
            </a:r>
          </a:p>
          <a:p>
            <a:r>
              <a:rPr lang="sv-SE" sz="2000" dirty="0"/>
              <a:t>Fördjupning om den nationella nivån där det sedan hösten 2022 finns en beredskapsstruktur med beredskapssektorer och sektorsansvariga myndigheter och där Myndigheten för civilt försvar har en samordnande roll.</a:t>
            </a:r>
          </a:p>
          <a:p>
            <a:r>
              <a:rPr lang="sv-SE" sz="2000" dirty="0"/>
              <a:t>Viktiga områden som är en del av beredskapsstrukturen men av olika skäl inte formellt en del av </a:t>
            </a:r>
            <a:r>
              <a:rPr lang="sv-SE" sz="2000" dirty="0" err="1"/>
              <a:t>sektorsstrukturen</a:t>
            </a:r>
            <a:r>
              <a:rPr lang="sv-SE" sz="2000" dirty="0"/>
              <a:t>.</a:t>
            </a:r>
          </a:p>
          <a:p>
            <a:r>
              <a:rPr lang="sv-SE" sz="2000" dirty="0"/>
              <a:t>Det geografiska områdesansvaret på olika nivåer.</a:t>
            </a:r>
          </a:p>
          <a:p>
            <a:pPr marL="0" indent="0">
              <a:buNone/>
            </a:pPr>
            <a:r>
              <a:rPr lang="sv-SE" sz="2000" b="1" dirty="0"/>
              <a:t>En bild om privat-offentlig samverkan är under utveckling. </a:t>
            </a:r>
          </a:p>
        </p:txBody>
      </p:sp>
    </p:spTree>
    <p:extLst>
      <p:ext uri="{BB962C8B-B14F-4D97-AF65-F5344CB8AC3E}">
        <p14:creationId xmlns:p14="http://schemas.microsoft.com/office/powerpoint/2010/main" val="48142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3F4A9-34B4-EFDE-497C-84B050C41DC8}"/>
            </a:ext>
          </a:extLst>
        </p:cNvPr>
        <p:cNvGrpSpPr/>
        <p:nvPr/>
      </p:nvGrpSpPr>
      <p:grpSpPr>
        <a:xfrm>
          <a:off x="0" y="0"/>
          <a:ext cx="0" cy="0"/>
          <a:chOff x="0" y="0"/>
          <a:chExt cx="0" cy="0"/>
        </a:xfrm>
      </p:grpSpPr>
      <p:sp>
        <p:nvSpPr>
          <p:cNvPr id="10" name="Rubrik 9">
            <a:extLst>
              <a:ext uri="{FF2B5EF4-FFF2-40B4-BE49-F238E27FC236}">
                <a16:creationId xmlns:a16="http://schemas.microsoft.com/office/drawing/2014/main" id="{9038222C-4609-1093-7937-7595F0C8FAA4}"/>
              </a:ext>
            </a:extLst>
          </p:cNvPr>
          <p:cNvSpPr txBox="1">
            <a:spLocks noGrp="1"/>
          </p:cNvSpPr>
          <p:nvPr>
            <p:ph type="title" idx="4294967295"/>
          </p:nvPr>
        </p:nvSpPr>
        <p:spPr>
          <a:xfrm>
            <a:off x="931209" y="460868"/>
            <a:ext cx="9939250" cy="5355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dirty="0">
                <a:solidFill>
                  <a:prstClr val="white"/>
                </a:solidFill>
              </a:rPr>
              <a:t>Offentliga a</a:t>
            </a:r>
            <a:r>
              <a:rPr lang="sv-SE" sz="3200" b="1" dirty="0">
                <a:solidFill>
                  <a:prstClr val="white"/>
                </a:solidFill>
              </a:rPr>
              <a:t>ktörer i beredskapssystemet</a:t>
            </a:r>
          </a:p>
        </p:txBody>
      </p:sp>
      <p:sp>
        <p:nvSpPr>
          <p:cNvPr id="80" name="Rektangel med rundade hörn 79">
            <a:extLst>
              <a:ext uri="{FF2B5EF4-FFF2-40B4-BE49-F238E27FC236}">
                <a16:creationId xmlns:a16="http://schemas.microsoft.com/office/drawing/2014/main" id="{8BE6FBFA-EBC5-5E36-A65D-42ED52623BC5}"/>
              </a:ext>
              <a:ext uri="{C183D7F6-B498-43B3-948B-1728B52AA6E4}">
                <adec:decorative xmlns:adec="http://schemas.microsoft.com/office/drawing/2017/decorative" val="1"/>
              </a:ext>
            </a:extLst>
          </p:cNvPr>
          <p:cNvSpPr/>
          <p:nvPr/>
        </p:nvSpPr>
        <p:spPr>
          <a:xfrm>
            <a:off x="937195" y="1230058"/>
            <a:ext cx="10317609" cy="102475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Rektangel med rundade hörn 80">
            <a:extLst>
              <a:ext uri="{FF2B5EF4-FFF2-40B4-BE49-F238E27FC236}">
                <a16:creationId xmlns:a16="http://schemas.microsoft.com/office/drawing/2014/main" id="{C4F433A8-79FE-AD48-0F6D-0B79899424BF}"/>
              </a:ext>
            </a:extLst>
          </p:cNvPr>
          <p:cNvSpPr/>
          <p:nvPr/>
        </p:nvSpPr>
        <p:spPr>
          <a:xfrm>
            <a:off x="1116018" y="1459376"/>
            <a:ext cx="1689066" cy="578032"/>
          </a:xfrm>
          <a:prstGeom prst="roundRect">
            <a:avLst/>
          </a:prstGeom>
          <a:solidFill>
            <a:srgbClr val="0576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sv-SE" b="1" dirty="0"/>
              <a:t>Internationell</a:t>
            </a:r>
            <a:endParaRPr lang="sv-SE" dirty="0"/>
          </a:p>
        </p:txBody>
      </p:sp>
      <p:sp>
        <p:nvSpPr>
          <p:cNvPr id="83" name="textruta 82">
            <a:extLst>
              <a:ext uri="{FF2B5EF4-FFF2-40B4-BE49-F238E27FC236}">
                <a16:creationId xmlns:a16="http://schemas.microsoft.com/office/drawing/2014/main" id="{24D5A1D8-EB18-62E7-E01E-E9CF3A7F6E9A}"/>
              </a:ext>
            </a:extLst>
          </p:cNvPr>
          <p:cNvSpPr txBox="1"/>
          <p:nvPr/>
        </p:nvSpPr>
        <p:spPr>
          <a:xfrm>
            <a:off x="3114097" y="1247445"/>
            <a:ext cx="1432839" cy="1024758"/>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600" dirty="0">
                <a:solidFill>
                  <a:schemeClr val="bg1"/>
                </a:solidFill>
                <a:latin typeface="Arial"/>
              </a:rPr>
              <a:t>EU</a:t>
            </a:r>
            <a:endParaRPr kumimoji="0" lang="sv-SE" sz="1600" b="0" i="0" u="none" strike="noStrike" kern="1200" cap="none" spc="0" normalizeH="0" baseline="0" noProof="0" dirty="0">
              <a:ln>
                <a:noFill/>
              </a:ln>
              <a:solidFill>
                <a:schemeClr val="bg1"/>
              </a:solidFill>
              <a:effectLst/>
              <a:uLnTx/>
              <a:uFillTx/>
              <a:latin typeface="Arial"/>
              <a:ea typeface="+mn-ea"/>
              <a:cs typeface="+mn-cs"/>
            </a:endParaRPr>
          </a:p>
        </p:txBody>
      </p:sp>
      <p:sp>
        <p:nvSpPr>
          <p:cNvPr id="84" name="textruta 83">
            <a:extLst>
              <a:ext uri="{FF2B5EF4-FFF2-40B4-BE49-F238E27FC236}">
                <a16:creationId xmlns:a16="http://schemas.microsoft.com/office/drawing/2014/main" id="{C901BF98-5A35-61E7-B54B-DA9DCB0F479E}"/>
              </a:ext>
            </a:extLst>
          </p:cNvPr>
          <p:cNvSpPr txBox="1"/>
          <p:nvPr/>
        </p:nvSpPr>
        <p:spPr>
          <a:xfrm>
            <a:off x="4768853" y="1230059"/>
            <a:ext cx="1971161" cy="1024758"/>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chemeClr val="bg1"/>
                </a:solidFill>
                <a:effectLst/>
                <a:uLnTx/>
                <a:uFillTx/>
                <a:latin typeface="Arial"/>
                <a:ea typeface="+mn-ea"/>
                <a:cs typeface="+mn-cs"/>
              </a:rPr>
              <a:t>NATO</a:t>
            </a:r>
          </a:p>
        </p:txBody>
      </p:sp>
      <p:sp>
        <p:nvSpPr>
          <p:cNvPr id="85" name="textruta 84">
            <a:extLst>
              <a:ext uri="{FF2B5EF4-FFF2-40B4-BE49-F238E27FC236}">
                <a16:creationId xmlns:a16="http://schemas.microsoft.com/office/drawing/2014/main" id="{FF9BBE04-FDF3-7565-B884-E909EC169CA9}"/>
              </a:ext>
            </a:extLst>
          </p:cNvPr>
          <p:cNvSpPr txBox="1"/>
          <p:nvPr/>
        </p:nvSpPr>
        <p:spPr>
          <a:xfrm>
            <a:off x="7769381" y="1222009"/>
            <a:ext cx="2760705" cy="1032477"/>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schemeClr val="bg1"/>
                </a:solidFill>
                <a:latin typeface="Arial"/>
              </a:rPr>
              <a:t>Andra internationella och bilaterala samarbeten</a:t>
            </a:r>
          </a:p>
        </p:txBody>
      </p:sp>
      <p:sp>
        <p:nvSpPr>
          <p:cNvPr id="17" name="Rektangel med rundade hörn 16">
            <a:extLst>
              <a:ext uri="{FF2B5EF4-FFF2-40B4-BE49-F238E27FC236}">
                <a16:creationId xmlns:a16="http://schemas.microsoft.com/office/drawing/2014/main" id="{3DCE51C9-AFFD-8F57-1C45-15AD95EBB317}"/>
              </a:ext>
              <a:ext uri="{C183D7F6-B498-43B3-948B-1728B52AA6E4}">
                <adec:decorative xmlns:adec="http://schemas.microsoft.com/office/drawing/2017/decorative" val="1"/>
              </a:ext>
            </a:extLst>
          </p:cNvPr>
          <p:cNvSpPr/>
          <p:nvPr/>
        </p:nvSpPr>
        <p:spPr>
          <a:xfrm>
            <a:off x="937195" y="2404242"/>
            <a:ext cx="10317609" cy="102475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med rundade hörn 20">
            <a:extLst>
              <a:ext uri="{FF2B5EF4-FFF2-40B4-BE49-F238E27FC236}">
                <a16:creationId xmlns:a16="http://schemas.microsoft.com/office/drawing/2014/main" id="{0416794F-0D94-225B-0483-05B280B456AC}"/>
              </a:ext>
            </a:extLst>
          </p:cNvPr>
          <p:cNvSpPr/>
          <p:nvPr/>
        </p:nvSpPr>
        <p:spPr>
          <a:xfrm>
            <a:off x="1116018" y="2633560"/>
            <a:ext cx="1689066" cy="5780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sv-SE" b="1" dirty="0"/>
              <a:t>Nationell</a:t>
            </a:r>
            <a:endParaRPr lang="sv-SE" dirty="0"/>
          </a:p>
        </p:txBody>
      </p:sp>
      <p:sp>
        <p:nvSpPr>
          <p:cNvPr id="29" name="textruta 28">
            <a:extLst>
              <a:ext uri="{FF2B5EF4-FFF2-40B4-BE49-F238E27FC236}">
                <a16:creationId xmlns:a16="http://schemas.microsoft.com/office/drawing/2014/main" id="{4E38366E-A63B-DAD6-729B-965A2302CE6F}"/>
              </a:ext>
            </a:extLst>
          </p:cNvPr>
          <p:cNvSpPr txBox="1"/>
          <p:nvPr/>
        </p:nvSpPr>
        <p:spPr>
          <a:xfrm>
            <a:off x="2827543" y="2412291"/>
            <a:ext cx="1441895" cy="1024758"/>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Riksdag och regering</a:t>
            </a:r>
          </a:p>
        </p:txBody>
      </p:sp>
      <p:sp>
        <p:nvSpPr>
          <p:cNvPr id="31" name="textruta 30">
            <a:extLst>
              <a:ext uri="{FF2B5EF4-FFF2-40B4-BE49-F238E27FC236}">
                <a16:creationId xmlns:a16="http://schemas.microsoft.com/office/drawing/2014/main" id="{20A97084-9C25-5D9F-3EB9-84D03EAC0C18}"/>
              </a:ext>
            </a:extLst>
          </p:cNvPr>
          <p:cNvSpPr txBox="1"/>
          <p:nvPr/>
        </p:nvSpPr>
        <p:spPr>
          <a:xfrm>
            <a:off x="4275664" y="2412291"/>
            <a:ext cx="1914834" cy="1024758"/>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Myndigheten för civilt försvar</a:t>
            </a:r>
          </a:p>
        </p:txBody>
      </p:sp>
      <p:sp>
        <p:nvSpPr>
          <p:cNvPr id="41" name="textruta 40">
            <a:extLst>
              <a:ext uri="{FF2B5EF4-FFF2-40B4-BE49-F238E27FC236}">
                <a16:creationId xmlns:a16="http://schemas.microsoft.com/office/drawing/2014/main" id="{62B15C87-89CE-7203-CC8E-2741E7F936A4}"/>
              </a:ext>
            </a:extLst>
          </p:cNvPr>
          <p:cNvSpPr txBox="1"/>
          <p:nvPr/>
        </p:nvSpPr>
        <p:spPr>
          <a:xfrm>
            <a:off x="6184272" y="2412291"/>
            <a:ext cx="2389326" cy="1017037"/>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latin typeface="Arial"/>
              </a:rPr>
              <a:t>12 beredskapssektorer med sektorsansvariga myndigheter</a:t>
            </a:r>
          </a:p>
        </p:txBody>
      </p:sp>
      <p:sp>
        <p:nvSpPr>
          <p:cNvPr id="2" name="textruta 1">
            <a:extLst>
              <a:ext uri="{FF2B5EF4-FFF2-40B4-BE49-F238E27FC236}">
                <a16:creationId xmlns:a16="http://schemas.microsoft.com/office/drawing/2014/main" id="{ED0560A3-AC33-6BBD-52FA-A1DA66073658}"/>
              </a:ext>
            </a:extLst>
          </p:cNvPr>
          <p:cNvSpPr txBox="1"/>
          <p:nvPr/>
        </p:nvSpPr>
        <p:spPr>
          <a:xfrm>
            <a:off x="8573605" y="2412291"/>
            <a:ext cx="2541712" cy="1017037"/>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200" dirty="0">
                <a:solidFill>
                  <a:schemeClr val="bg1"/>
                </a:solidFill>
                <a:latin typeface="Arial"/>
              </a:rPr>
              <a:t>Förvaltningsmyndigheter på nationell nivå varav 67 är beredskapsmyndigheter</a:t>
            </a:r>
          </a:p>
        </p:txBody>
      </p:sp>
      <p:sp>
        <p:nvSpPr>
          <p:cNvPr id="59" name="Rektangel med rundade hörn 58">
            <a:extLst>
              <a:ext uri="{FF2B5EF4-FFF2-40B4-BE49-F238E27FC236}">
                <a16:creationId xmlns:a16="http://schemas.microsoft.com/office/drawing/2014/main" id="{08AC8085-4E99-CA57-1105-DB098AF7A41F}"/>
              </a:ext>
              <a:ext uri="{C183D7F6-B498-43B3-948B-1728B52AA6E4}">
                <adec:decorative xmlns:adec="http://schemas.microsoft.com/office/drawing/2017/decorative" val="1"/>
              </a:ext>
            </a:extLst>
          </p:cNvPr>
          <p:cNvSpPr/>
          <p:nvPr/>
        </p:nvSpPr>
        <p:spPr>
          <a:xfrm>
            <a:off x="937195" y="3566708"/>
            <a:ext cx="5675640" cy="102475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0" name="Rektangel med rundade hörn 59">
            <a:extLst>
              <a:ext uri="{FF2B5EF4-FFF2-40B4-BE49-F238E27FC236}">
                <a16:creationId xmlns:a16="http://schemas.microsoft.com/office/drawing/2014/main" id="{ADB927BE-2208-65D0-99FA-24E85A7FEDB7}"/>
              </a:ext>
            </a:extLst>
          </p:cNvPr>
          <p:cNvSpPr/>
          <p:nvPr/>
        </p:nvSpPr>
        <p:spPr>
          <a:xfrm>
            <a:off x="1116018" y="3796026"/>
            <a:ext cx="1689066" cy="578032"/>
          </a:xfrm>
          <a:prstGeom prst="roundRect">
            <a:avLst/>
          </a:prstGeom>
          <a:solidFill>
            <a:srgbClr val="00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sv-SE" b="1" dirty="0"/>
              <a:t>Regional</a:t>
            </a:r>
            <a:endParaRPr kumimoji="0" lang="sv-SE"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Rektangel med rundade hörn 4">
            <a:extLst>
              <a:ext uri="{FF2B5EF4-FFF2-40B4-BE49-F238E27FC236}">
                <a16:creationId xmlns:a16="http://schemas.microsoft.com/office/drawing/2014/main" id="{5ED1C4E7-470F-CD45-5B38-7604F5736809}"/>
              </a:ext>
              <a:ext uri="{C183D7F6-B498-43B3-948B-1728B52AA6E4}">
                <adec:decorative xmlns:adec="http://schemas.microsoft.com/office/drawing/2017/decorative" val="1"/>
              </a:ext>
            </a:extLst>
          </p:cNvPr>
          <p:cNvSpPr/>
          <p:nvPr/>
        </p:nvSpPr>
        <p:spPr>
          <a:xfrm>
            <a:off x="6740014" y="3572663"/>
            <a:ext cx="4514791" cy="102475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2" name="textruta 61">
            <a:extLst>
              <a:ext uri="{FF2B5EF4-FFF2-40B4-BE49-F238E27FC236}">
                <a16:creationId xmlns:a16="http://schemas.microsoft.com/office/drawing/2014/main" id="{2AFDC865-EEF8-B82E-00B6-BCFB1DCFAC52}"/>
              </a:ext>
            </a:extLst>
          </p:cNvPr>
          <p:cNvSpPr txBox="1"/>
          <p:nvPr/>
        </p:nvSpPr>
        <p:spPr>
          <a:xfrm>
            <a:off x="2575911" y="3552060"/>
            <a:ext cx="3942050" cy="1017037"/>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bg1"/>
                </a:solidFill>
                <a:effectLst/>
                <a:uLnTx/>
                <a:uFillTx/>
                <a:latin typeface="Arial"/>
                <a:ea typeface="+mn-ea"/>
                <a:cs typeface="+mn-cs"/>
              </a:rPr>
              <a:t>Högre regional</a:t>
            </a:r>
          </a:p>
          <a:p>
            <a:pPr lvl="0" algn="ctr">
              <a:defRPr/>
            </a:pPr>
            <a:r>
              <a:rPr lang="sv-SE" sz="1400" dirty="0">
                <a:solidFill>
                  <a:schemeClr val="bg1"/>
                </a:solidFill>
              </a:rPr>
              <a:t>6 civilområden med </a:t>
            </a:r>
            <a:br>
              <a:rPr lang="sv-SE" sz="1400" dirty="0">
                <a:solidFill>
                  <a:schemeClr val="bg1"/>
                </a:solidFill>
              </a:rPr>
            </a:br>
            <a:r>
              <a:rPr lang="sv-SE" sz="1400" dirty="0">
                <a:solidFill>
                  <a:schemeClr val="bg1"/>
                </a:solidFill>
              </a:rPr>
              <a:t>6 ansvariga länsstyrelser</a:t>
            </a:r>
            <a:endParaRPr kumimoji="0" lang="sv-SE" sz="1400" b="1" i="0" u="none" strike="noStrike" kern="1200" cap="none" spc="0" normalizeH="0" baseline="0" noProof="0" dirty="0">
              <a:ln>
                <a:noFill/>
              </a:ln>
              <a:solidFill>
                <a:schemeClr val="bg1"/>
              </a:solidFill>
              <a:effectLst/>
              <a:uLnTx/>
              <a:uFillTx/>
              <a:latin typeface="Arial"/>
              <a:ea typeface="+mn-ea"/>
              <a:cs typeface="+mn-cs"/>
            </a:endParaRPr>
          </a:p>
        </p:txBody>
      </p:sp>
      <p:sp>
        <p:nvSpPr>
          <p:cNvPr id="67" name="Rektangel med rundade hörn 66">
            <a:extLst>
              <a:ext uri="{FF2B5EF4-FFF2-40B4-BE49-F238E27FC236}">
                <a16:creationId xmlns:a16="http://schemas.microsoft.com/office/drawing/2014/main" id="{F97879D2-6206-8126-94E9-AB4C1B3C9C10}"/>
              </a:ext>
              <a:ext uri="{C183D7F6-B498-43B3-948B-1728B52AA6E4}">
                <adec:decorative xmlns:adec="http://schemas.microsoft.com/office/drawing/2017/decorative" val="1"/>
              </a:ext>
            </a:extLst>
          </p:cNvPr>
          <p:cNvSpPr/>
          <p:nvPr/>
        </p:nvSpPr>
        <p:spPr>
          <a:xfrm>
            <a:off x="937195" y="4729161"/>
            <a:ext cx="10317609" cy="102475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Rektangel med rundade hörn 67">
            <a:extLst>
              <a:ext uri="{FF2B5EF4-FFF2-40B4-BE49-F238E27FC236}">
                <a16:creationId xmlns:a16="http://schemas.microsoft.com/office/drawing/2014/main" id="{3641323A-251A-64C1-CD55-13815C8B0787}"/>
              </a:ext>
            </a:extLst>
          </p:cNvPr>
          <p:cNvSpPr/>
          <p:nvPr/>
        </p:nvSpPr>
        <p:spPr>
          <a:xfrm>
            <a:off x="1116018" y="4958479"/>
            <a:ext cx="1689066" cy="578032"/>
          </a:xfrm>
          <a:prstGeom prst="roundRect">
            <a:avLst/>
          </a:prstGeom>
          <a:solidFill>
            <a:srgbClr val="0E60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sv-SE" b="1" dirty="0"/>
              <a:t>Lokal</a:t>
            </a:r>
            <a:endParaRPr kumimoji="0" lang="sv-SE"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70" name="textruta 69">
            <a:extLst>
              <a:ext uri="{FF2B5EF4-FFF2-40B4-BE49-F238E27FC236}">
                <a16:creationId xmlns:a16="http://schemas.microsoft.com/office/drawing/2014/main" id="{BF8D2218-1C43-FCEF-899B-7EA655D2E4F7}"/>
              </a:ext>
            </a:extLst>
          </p:cNvPr>
          <p:cNvSpPr txBox="1"/>
          <p:nvPr/>
        </p:nvSpPr>
        <p:spPr>
          <a:xfrm>
            <a:off x="3114097" y="4729162"/>
            <a:ext cx="2632231" cy="1024757"/>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chemeClr val="bg1"/>
                </a:solidFill>
                <a:effectLst/>
                <a:uLnTx/>
                <a:uFillTx/>
                <a:latin typeface="Arial"/>
                <a:ea typeface="+mn-ea"/>
                <a:cs typeface="+mn-cs"/>
              </a:rPr>
              <a:t>290 kommuner</a:t>
            </a:r>
          </a:p>
        </p:txBody>
      </p:sp>
      <p:cxnSp>
        <p:nvCxnSpPr>
          <p:cNvPr id="20" name="Rak 19">
            <a:extLst>
              <a:ext uri="{FF2B5EF4-FFF2-40B4-BE49-F238E27FC236}">
                <a16:creationId xmlns:a16="http://schemas.microsoft.com/office/drawing/2014/main" id="{13C84594-8F49-8A8F-2B59-DFC4E265BAB2}"/>
              </a:ext>
              <a:ext uri="{C183D7F6-B498-43B3-948B-1728B52AA6E4}">
                <adec:decorative xmlns:adec="http://schemas.microsoft.com/office/drawing/2017/decorative" val="1"/>
              </a:ext>
            </a:extLst>
          </p:cNvPr>
          <p:cNvCxnSpPr>
            <a:cxnSpLocks/>
          </p:cNvCxnSpPr>
          <p:nvPr/>
        </p:nvCxnSpPr>
        <p:spPr>
          <a:xfrm>
            <a:off x="4555511" y="1530198"/>
            <a:ext cx="0" cy="494024"/>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cxnSp>
        <p:nvCxnSpPr>
          <p:cNvPr id="13" name="Rak 12">
            <a:extLst>
              <a:ext uri="{FF2B5EF4-FFF2-40B4-BE49-F238E27FC236}">
                <a16:creationId xmlns:a16="http://schemas.microsoft.com/office/drawing/2014/main" id="{CD90B572-A2D8-8104-8A80-1CBACD8F9D52}"/>
              </a:ext>
              <a:ext uri="{C183D7F6-B498-43B3-948B-1728B52AA6E4}">
                <adec:decorative xmlns:adec="http://schemas.microsoft.com/office/drawing/2017/decorative" val="1"/>
              </a:ext>
            </a:extLst>
          </p:cNvPr>
          <p:cNvCxnSpPr>
            <a:cxnSpLocks/>
          </p:cNvCxnSpPr>
          <p:nvPr/>
        </p:nvCxnSpPr>
        <p:spPr>
          <a:xfrm>
            <a:off x="7044663" y="1530198"/>
            <a:ext cx="0" cy="494024"/>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cxnSp>
        <p:nvCxnSpPr>
          <p:cNvPr id="23" name="Rak 22">
            <a:extLst>
              <a:ext uri="{FF2B5EF4-FFF2-40B4-BE49-F238E27FC236}">
                <a16:creationId xmlns:a16="http://schemas.microsoft.com/office/drawing/2014/main" id="{F61B2B20-A0C8-8AEA-45E7-4574E027D8C1}"/>
              </a:ext>
              <a:ext uri="{C183D7F6-B498-43B3-948B-1728B52AA6E4}">
                <adec:decorative xmlns:adec="http://schemas.microsoft.com/office/drawing/2017/decorative" val="1"/>
              </a:ext>
            </a:extLst>
          </p:cNvPr>
          <p:cNvCxnSpPr>
            <a:cxnSpLocks/>
          </p:cNvCxnSpPr>
          <p:nvPr/>
        </p:nvCxnSpPr>
        <p:spPr>
          <a:xfrm>
            <a:off x="4269438" y="2677658"/>
            <a:ext cx="0" cy="494024"/>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cxnSp>
        <p:nvCxnSpPr>
          <p:cNvPr id="22" name="Rak 21">
            <a:extLst>
              <a:ext uri="{FF2B5EF4-FFF2-40B4-BE49-F238E27FC236}">
                <a16:creationId xmlns:a16="http://schemas.microsoft.com/office/drawing/2014/main" id="{74BFAC26-FB0F-75FF-BBDC-C42A5857B3A7}"/>
              </a:ext>
              <a:ext uri="{C183D7F6-B498-43B3-948B-1728B52AA6E4}">
                <adec:decorative xmlns:adec="http://schemas.microsoft.com/office/drawing/2017/decorative" val="1"/>
              </a:ext>
            </a:extLst>
          </p:cNvPr>
          <p:cNvCxnSpPr>
            <a:cxnSpLocks/>
          </p:cNvCxnSpPr>
          <p:nvPr/>
        </p:nvCxnSpPr>
        <p:spPr>
          <a:xfrm>
            <a:off x="6190498" y="2677658"/>
            <a:ext cx="0" cy="494024"/>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cxnSp>
        <p:nvCxnSpPr>
          <p:cNvPr id="3" name="Rak 2">
            <a:extLst>
              <a:ext uri="{FF2B5EF4-FFF2-40B4-BE49-F238E27FC236}">
                <a16:creationId xmlns:a16="http://schemas.microsoft.com/office/drawing/2014/main" id="{CDCDAB61-EF3A-8E45-A87B-7C3BEF6E0F9D}"/>
              </a:ext>
              <a:ext uri="{C183D7F6-B498-43B3-948B-1728B52AA6E4}">
                <adec:decorative xmlns:adec="http://schemas.microsoft.com/office/drawing/2017/decorative" val="1"/>
              </a:ext>
            </a:extLst>
          </p:cNvPr>
          <p:cNvCxnSpPr>
            <a:cxnSpLocks/>
          </p:cNvCxnSpPr>
          <p:nvPr/>
        </p:nvCxnSpPr>
        <p:spPr>
          <a:xfrm>
            <a:off x="8573605" y="2677658"/>
            <a:ext cx="0" cy="494024"/>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76" name="textruta 75">
            <a:extLst>
              <a:ext uri="{FF2B5EF4-FFF2-40B4-BE49-F238E27FC236}">
                <a16:creationId xmlns:a16="http://schemas.microsoft.com/office/drawing/2014/main" id="{8F3CDE23-5347-FD71-9436-CEB62CA30C1D}"/>
              </a:ext>
            </a:extLst>
          </p:cNvPr>
          <p:cNvSpPr txBox="1"/>
          <p:nvPr/>
        </p:nvSpPr>
        <p:spPr>
          <a:xfrm>
            <a:off x="7258073" y="3545480"/>
            <a:ext cx="3478671" cy="1030195"/>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a:ln>
                  <a:noFill/>
                </a:ln>
                <a:solidFill>
                  <a:schemeClr val="bg1"/>
                </a:solidFill>
                <a:effectLst/>
                <a:uLnTx/>
                <a:uFillTx/>
                <a:latin typeface="Arial"/>
                <a:ea typeface="+mn-ea"/>
                <a:cs typeface="+mn-cs"/>
              </a:rPr>
              <a:t>Regional</a:t>
            </a:r>
          </a:p>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schemeClr val="bg1"/>
                </a:solidFill>
              </a:rPr>
              <a:t>21 län med 21 länsstyrelser</a:t>
            </a:r>
          </a:p>
          <a:p>
            <a:pPr lvl="0" algn="ctr">
              <a:defRPr/>
            </a:pPr>
            <a:r>
              <a:rPr lang="sv-SE" sz="1400" dirty="0">
                <a:solidFill>
                  <a:schemeClr val="bg1"/>
                </a:solidFill>
              </a:rPr>
              <a:t>21 regioner</a:t>
            </a:r>
          </a:p>
        </p:txBody>
      </p:sp>
    </p:spTree>
    <p:extLst>
      <p:ext uri="{BB962C8B-B14F-4D97-AF65-F5344CB8AC3E}">
        <p14:creationId xmlns:p14="http://schemas.microsoft.com/office/powerpoint/2010/main" val="84356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AE19A-7F46-6C16-5746-8742BF1B9017}"/>
            </a:ext>
          </a:extLst>
        </p:cNvPr>
        <p:cNvGrpSpPr/>
        <p:nvPr/>
      </p:nvGrpSpPr>
      <p:grpSpPr>
        <a:xfrm>
          <a:off x="0" y="0"/>
          <a:ext cx="0" cy="0"/>
          <a:chOff x="0" y="0"/>
          <a:chExt cx="0" cy="0"/>
        </a:xfrm>
      </p:grpSpPr>
      <p:pic>
        <p:nvPicPr>
          <p:cNvPr id="77" name="Bildobjekt 4093" descr="Världskarta.">
            <a:extLst>
              <a:ext uri="{FF2B5EF4-FFF2-40B4-BE49-F238E27FC236}">
                <a16:creationId xmlns:a16="http://schemas.microsoft.com/office/drawing/2014/main" id="{C89B0151-591D-AF76-4FAB-3002337BAFB1}"/>
              </a:ext>
            </a:extLst>
          </p:cNvPr>
          <p:cNvPicPr>
            <a:picLocks noChangeAspect="1"/>
          </p:cNvPicPr>
          <p:nvPr/>
        </p:nvPicPr>
        <p:blipFill>
          <a:blip r:embed="rId3">
            <a:extLst>
              <a:ext uri="{96DAC541-7B7A-43D3-8B79-37D633B846F1}">
                <asvg:svgBlip xmlns:asvg="http://schemas.microsoft.com/office/drawing/2016/SVG/main" r:embed="rId4"/>
              </a:ext>
            </a:extLst>
          </a:blip>
          <a:srcRect l="2" r="-6424"/>
          <a:stretch>
            <a:fillRect/>
          </a:stretch>
        </p:blipFill>
        <p:spPr>
          <a:xfrm>
            <a:off x="-10230046" y="0"/>
            <a:ext cx="25229509" cy="12208374"/>
          </a:xfrm>
          <a:prstGeom prst="rect">
            <a:avLst/>
          </a:prstGeom>
        </p:spPr>
      </p:pic>
      <p:sp>
        <p:nvSpPr>
          <p:cNvPr id="17" name="Rektangel med rundade hörn 16">
            <a:extLst>
              <a:ext uri="{FF2B5EF4-FFF2-40B4-BE49-F238E27FC236}">
                <a16:creationId xmlns:a16="http://schemas.microsoft.com/office/drawing/2014/main" id="{917C43E9-4707-B0B9-8AC4-AE6A4EFACB08}"/>
              </a:ext>
              <a:ext uri="{C183D7F6-B498-43B3-948B-1728B52AA6E4}">
                <adec:decorative xmlns:adec="http://schemas.microsoft.com/office/drawing/2017/decorative" val="1"/>
              </a:ext>
            </a:extLst>
          </p:cNvPr>
          <p:cNvSpPr/>
          <p:nvPr/>
        </p:nvSpPr>
        <p:spPr>
          <a:xfrm>
            <a:off x="2974896" y="1786905"/>
            <a:ext cx="8338566" cy="98760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0" name="Rubrik 89">
            <a:extLst>
              <a:ext uri="{FF2B5EF4-FFF2-40B4-BE49-F238E27FC236}">
                <a16:creationId xmlns:a16="http://schemas.microsoft.com/office/drawing/2014/main" id="{7319BF0A-C6D9-C57B-D89E-FE3CB580FBE7}"/>
              </a:ext>
            </a:extLst>
          </p:cNvPr>
          <p:cNvSpPr txBox="1">
            <a:spLocks noGrp="1"/>
          </p:cNvSpPr>
          <p:nvPr>
            <p:ph type="title" idx="4294967295"/>
          </p:nvPr>
        </p:nvSpPr>
        <p:spPr>
          <a:xfrm>
            <a:off x="2974895" y="1045174"/>
            <a:ext cx="5144357"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white"/>
                </a:solidFill>
                <a:effectLst/>
                <a:uLnTx/>
                <a:uFillTx/>
                <a:latin typeface="+mn-lt"/>
                <a:ea typeface="+mn-ea"/>
                <a:cs typeface="+mn-cs"/>
              </a:rPr>
              <a:t>Internationella åtaganden</a:t>
            </a:r>
          </a:p>
        </p:txBody>
      </p:sp>
      <p:sp>
        <p:nvSpPr>
          <p:cNvPr id="21" name="Rektangel med rundade hörn 20">
            <a:extLst>
              <a:ext uri="{FF2B5EF4-FFF2-40B4-BE49-F238E27FC236}">
                <a16:creationId xmlns:a16="http://schemas.microsoft.com/office/drawing/2014/main" id="{8DA758D6-2328-BCD0-339F-DEC66CED73FC}"/>
              </a:ext>
            </a:extLst>
          </p:cNvPr>
          <p:cNvSpPr/>
          <p:nvPr/>
        </p:nvSpPr>
        <p:spPr>
          <a:xfrm>
            <a:off x="3153717" y="2016224"/>
            <a:ext cx="1689066" cy="578032"/>
          </a:xfrm>
          <a:prstGeom prst="roundRect">
            <a:avLst/>
          </a:prstGeom>
          <a:solidFill>
            <a:srgbClr val="0576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sv-SE" b="1" dirty="0"/>
              <a:t>Internationell</a:t>
            </a:r>
            <a:endParaRPr lang="sv-SE" dirty="0"/>
          </a:p>
        </p:txBody>
      </p:sp>
      <p:sp>
        <p:nvSpPr>
          <p:cNvPr id="59" name="textruta 58">
            <a:extLst>
              <a:ext uri="{FF2B5EF4-FFF2-40B4-BE49-F238E27FC236}">
                <a16:creationId xmlns:a16="http://schemas.microsoft.com/office/drawing/2014/main" id="{754AF338-0451-2F89-6E45-5F74D3FD83F3}"/>
              </a:ext>
            </a:extLst>
          </p:cNvPr>
          <p:cNvSpPr txBox="1"/>
          <p:nvPr/>
        </p:nvSpPr>
        <p:spPr>
          <a:xfrm>
            <a:off x="4692006" y="1771117"/>
            <a:ext cx="1432839" cy="1024758"/>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600" dirty="0">
                <a:solidFill>
                  <a:schemeClr val="bg1"/>
                </a:solidFill>
                <a:latin typeface="Arial"/>
              </a:rPr>
              <a:t>EU</a:t>
            </a:r>
            <a:endParaRPr kumimoji="0" lang="sv-SE" sz="1600" b="0" i="0" u="none" strike="noStrike" kern="1200" cap="none" spc="0" normalizeH="0" baseline="0" noProof="0" dirty="0">
              <a:ln>
                <a:noFill/>
              </a:ln>
              <a:solidFill>
                <a:schemeClr val="bg1"/>
              </a:solidFill>
              <a:effectLst/>
              <a:uLnTx/>
              <a:uFillTx/>
              <a:latin typeface="Arial"/>
              <a:ea typeface="+mn-ea"/>
              <a:cs typeface="+mn-cs"/>
            </a:endParaRPr>
          </a:p>
        </p:txBody>
      </p:sp>
      <p:sp>
        <p:nvSpPr>
          <p:cNvPr id="60" name="textruta 59">
            <a:extLst>
              <a:ext uri="{FF2B5EF4-FFF2-40B4-BE49-F238E27FC236}">
                <a16:creationId xmlns:a16="http://schemas.microsoft.com/office/drawing/2014/main" id="{D64D80FB-0C46-A9F3-1DA1-3595D4D606B2}"/>
              </a:ext>
            </a:extLst>
          </p:cNvPr>
          <p:cNvSpPr txBox="1"/>
          <p:nvPr/>
        </p:nvSpPr>
        <p:spPr>
          <a:xfrm>
            <a:off x="6346762" y="1753731"/>
            <a:ext cx="1971161" cy="1024758"/>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chemeClr val="bg1"/>
                </a:solidFill>
                <a:effectLst/>
                <a:uLnTx/>
                <a:uFillTx/>
                <a:latin typeface="Arial"/>
                <a:ea typeface="+mn-ea"/>
                <a:cs typeface="+mn-cs"/>
              </a:rPr>
              <a:t>NATO</a:t>
            </a:r>
          </a:p>
        </p:txBody>
      </p:sp>
      <p:sp>
        <p:nvSpPr>
          <p:cNvPr id="61" name="textruta 60">
            <a:extLst>
              <a:ext uri="{FF2B5EF4-FFF2-40B4-BE49-F238E27FC236}">
                <a16:creationId xmlns:a16="http://schemas.microsoft.com/office/drawing/2014/main" id="{FF79D479-E313-64C5-68AA-2AAD444ED707}"/>
              </a:ext>
            </a:extLst>
          </p:cNvPr>
          <p:cNvSpPr txBox="1"/>
          <p:nvPr/>
        </p:nvSpPr>
        <p:spPr>
          <a:xfrm>
            <a:off x="8622572" y="1745681"/>
            <a:ext cx="2760705" cy="1032477"/>
          </a:xfrm>
          <a:prstGeom prst="roundRect">
            <a:avLst/>
          </a:prstGeom>
          <a:noFill/>
          <a:ln>
            <a:noFill/>
          </a:ln>
        </p:spPr>
        <p:txBody>
          <a:bodyPr wrap="square" lIns="90000" rIns="90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solidFill>
                  <a:schemeClr val="bg1"/>
                </a:solidFill>
                <a:latin typeface="Arial"/>
              </a:rPr>
              <a:t>Andra internationella och bilaterala samarbeten</a:t>
            </a:r>
          </a:p>
        </p:txBody>
      </p:sp>
      <p:cxnSp>
        <p:nvCxnSpPr>
          <p:cNvPr id="63" name="Rak 62">
            <a:extLst>
              <a:ext uri="{FF2B5EF4-FFF2-40B4-BE49-F238E27FC236}">
                <a16:creationId xmlns:a16="http://schemas.microsoft.com/office/drawing/2014/main" id="{C9798CEE-F15B-ED15-84FE-F553B268B31D}"/>
              </a:ext>
              <a:ext uri="{C183D7F6-B498-43B3-948B-1728B52AA6E4}">
                <adec:decorative xmlns:adec="http://schemas.microsoft.com/office/drawing/2017/decorative" val="1"/>
              </a:ext>
            </a:extLst>
          </p:cNvPr>
          <p:cNvCxnSpPr>
            <a:cxnSpLocks/>
          </p:cNvCxnSpPr>
          <p:nvPr/>
        </p:nvCxnSpPr>
        <p:spPr>
          <a:xfrm>
            <a:off x="6133420" y="2053870"/>
            <a:ext cx="0" cy="494024"/>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cxnSp>
        <p:nvCxnSpPr>
          <p:cNvPr id="62" name="Rak 61">
            <a:extLst>
              <a:ext uri="{FF2B5EF4-FFF2-40B4-BE49-F238E27FC236}">
                <a16:creationId xmlns:a16="http://schemas.microsoft.com/office/drawing/2014/main" id="{A8B25341-7290-6B5B-8FE2-784271C485CE}"/>
              </a:ext>
              <a:ext uri="{C183D7F6-B498-43B3-948B-1728B52AA6E4}">
                <adec:decorative xmlns:adec="http://schemas.microsoft.com/office/drawing/2017/decorative" val="1"/>
              </a:ext>
            </a:extLst>
          </p:cNvPr>
          <p:cNvCxnSpPr>
            <a:cxnSpLocks/>
          </p:cNvCxnSpPr>
          <p:nvPr/>
        </p:nvCxnSpPr>
        <p:spPr>
          <a:xfrm>
            <a:off x="8622572" y="2053870"/>
            <a:ext cx="0" cy="494024"/>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pic>
        <p:nvPicPr>
          <p:cNvPr id="79" name="Bild 78" descr="Sverigekarta.">
            <a:extLst>
              <a:ext uri="{FF2B5EF4-FFF2-40B4-BE49-F238E27FC236}">
                <a16:creationId xmlns:a16="http://schemas.microsoft.com/office/drawing/2014/main" id="{7E5CB5AF-916C-A827-1802-1D8946D9405D}"/>
              </a:ext>
            </a:extLst>
          </p:cNvPr>
          <p:cNvPicPr>
            <a:picLocks noChangeAspect="1"/>
          </p:cNvPicPr>
          <p:nvPr/>
        </p:nvPicPr>
        <p:blipFill>
          <a:blip r:embed="rId5">
            <a:extLst>
              <a:ext uri="{96DAC541-7B7A-43D3-8B79-37D633B846F1}">
                <asvg:svgBlip xmlns:asvg="http://schemas.microsoft.com/office/drawing/2016/SVG/main" r:embed="rId6"/>
              </a:ext>
            </a:extLst>
          </a:blip>
          <a:srcRect l="48071" t="15073" r="43210" b="65800"/>
          <a:stretch/>
        </p:blipFill>
        <p:spPr>
          <a:xfrm>
            <a:off x="1111044" y="1771117"/>
            <a:ext cx="2009942" cy="2282771"/>
          </a:xfrm>
          <a:prstGeom prst="rect">
            <a:avLst/>
          </a:prstGeom>
          <a:effectLst>
            <a:outerShdw blurRad="197365" dist="38100" dir="2700000" sx="99894" sy="99894" algn="tl" rotWithShape="0">
              <a:prstClr val="black">
                <a:alpha val="40000"/>
              </a:prstClr>
            </a:outerShdw>
          </a:effectLst>
        </p:spPr>
      </p:pic>
    </p:spTree>
    <p:extLst>
      <p:ext uri="{BB962C8B-B14F-4D97-AF65-F5344CB8AC3E}">
        <p14:creationId xmlns:p14="http://schemas.microsoft.com/office/powerpoint/2010/main" val="12272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0347E-13A6-CC16-9082-4305838AD819}"/>
            </a:ext>
          </a:extLst>
        </p:cNvPr>
        <p:cNvGrpSpPr/>
        <p:nvPr/>
      </p:nvGrpSpPr>
      <p:grpSpPr>
        <a:xfrm>
          <a:off x="0" y="0"/>
          <a:ext cx="0" cy="0"/>
          <a:chOff x="0" y="0"/>
          <a:chExt cx="0" cy="0"/>
        </a:xfrm>
      </p:grpSpPr>
      <p:pic>
        <p:nvPicPr>
          <p:cNvPr id="47" name="Bildobjekt 4093">
            <a:extLst>
              <a:ext uri="{FF2B5EF4-FFF2-40B4-BE49-F238E27FC236}">
                <a16:creationId xmlns:a16="http://schemas.microsoft.com/office/drawing/2014/main" id="{9EEC16C4-3F7D-40FF-9DFA-6B1070453F5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43583" r="23348" b="53336"/>
          <a:stretch>
            <a:fillRect/>
          </a:stretch>
        </p:blipFill>
        <p:spPr>
          <a:xfrm>
            <a:off x="-2000804" y="-2158738"/>
            <a:ext cx="15194290" cy="11041481"/>
          </a:xfrm>
          <a:prstGeom prst="rect">
            <a:avLst/>
          </a:prstGeom>
        </p:spPr>
      </p:pic>
      <p:sp>
        <p:nvSpPr>
          <p:cNvPr id="2" name="Rubrik 1">
            <a:extLst>
              <a:ext uri="{FF2B5EF4-FFF2-40B4-BE49-F238E27FC236}">
                <a16:creationId xmlns:a16="http://schemas.microsoft.com/office/drawing/2014/main" id="{E81D01B6-37F5-B277-BC0E-00236DB87FBA}"/>
              </a:ext>
            </a:extLst>
          </p:cNvPr>
          <p:cNvSpPr txBox="1">
            <a:spLocks noGrp="1"/>
          </p:cNvSpPr>
          <p:nvPr>
            <p:ph type="title" idx="4294967295"/>
          </p:nvPr>
        </p:nvSpPr>
        <p:spPr>
          <a:xfrm>
            <a:off x="2953337" y="1056493"/>
            <a:ext cx="7858241"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white"/>
                </a:solidFill>
                <a:effectLst/>
                <a:uLnTx/>
                <a:uFillTx/>
                <a:latin typeface="+mn-lt"/>
                <a:ea typeface="+mn-ea"/>
                <a:cs typeface="+mn-cs"/>
              </a:rPr>
              <a:t>Sektorsansvar och beredskapssektorer</a:t>
            </a:r>
          </a:p>
        </p:txBody>
      </p:sp>
      <p:sp>
        <p:nvSpPr>
          <p:cNvPr id="17" name="Rektangel med rundade hörn 16">
            <a:extLst>
              <a:ext uri="{FF2B5EF4-FFF2-40B4-BE49-F238E27FC236}">
                <a16:creationId xmlns:a16="http://schemas.microsoft.com/office/drawing/2014/main" id="{253054D5-0291-55D0-954E-4A6F02A2A3EC}"/>
              </a:ext>
              <a:ext uri="{C183D7F6-B498-43B3-948B-1728B52AA6E4}">
                <adec:decorative xmlns:adec="http://schemas.microsoft.com/office/drawing/2017/decorative" val="1"/>
              </a:ext>
            </a:extLst>
          </p:cNvPr>
          <p:cNvSpPr/>
          <p:nvPr/>
        </p:nvSpPr>
        <p:spPr>
          <a:xfrm>
            <a:off x="2974895" y="1786906"/>
            <a:ext cx="8551147" cy="1032807"/>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med rundade hörn 20">
            <a:extLst>
              <a:ext uri="{FF2B5EF4-FFF2-40B4-BE49-F238E27FC236}">
                <a16:creationId xmlns:a16="http://schemas.microsoft.com/office/drawing/2014/main" id="{FDB7F94B-F4BC-2DC3-8A00-3B4DF653BE5F}"/>
              </a:ext>
            </a:extLst>
          </p:cNvPr>
          <p:cNvSpPr/>
          <p:nvPr/>
        </p:nvSpPr>
        <p:spPr>
          <a:xfrm>
            <a:off x="3153717" y="2016224"/>
            <a:ext cx="1689066" cy="5780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sv-SE" b="1" dirty="0"/>
              <a:t>Nationell</a:t>
            </a:r>
            <a:endParaRPr lang="sv-SE" dirty="0"/>
          </a:p>
        </p:txBody>
      </p:sp>
      <p:sp>
        <p:nvSpPr>
          <p:cNvPr id="29" name="textruta 28">
            <a:extLst>
              <a:ext uri="{FF2B5EF4-FFF2-40B4-BE49-F238E27FC236}">
                <a16:creationId xmlns:a16="http://schemas.microsoft.com/office/drawing/2014/main" id="{1E4B4EC9-8A90-3DBE-BE11-A4E616DCB0F6}"/>
              </a:ext>
            </a:extLst>
          </p:cNvPr>
          <p:cNvSpPr txBox="1"/>
          <p:nvPr/>
        </p:nvSpPr>
        <p:spPr>
          <a:xfrm>
            <a:off x="4946350" y="1794955"/>
            <a:ext cx="6467883" cy="1024758"/>
          </a:xfrm>
          <a:prstGeom prst="roundRect">
            <a:avLst/>
          </a:prstGeom>
          <a:noFill/>
          <a:ln>
            <a:noFill/>
          </a:ln>
        </p:spPr>
        <p:txBody>
          <a:bodyPr wrap="square" lIns="90000" rIns="9000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chemeClr val="bg1"/>
                </a:solidFill>
                <a:effectLst/>
                <a:uLnTx/>
                <a:uFillTx/>
                <a:latin typeface="Arial"/>
                <a:ea typeface="+mn-ea"/>
                <a:cs typeface="+mn-cs"/>
              </a:rPr>
              <a:t>12 beredskapssektorer med sektorsansvariga myndigheter.</a:t>
            </a:r>
            <a:br>
              <a:rPr kumimoji="0" lang="sv-SE" sz="1600" b="1" i="0" u="none" strike="noStrike" kern="1200" cap="none" spc="0" normalizeH="0" baseline="0" noProof="0" dirty="0">
                <a:ln>
                  <a:noFill/>
                </a:ln>
                <a:solidFill>
                  <a:schemeClr val="bg1"/>
                </a:solidFill>
                <a:effectLst/>
                <a:uLnTx/>
                <a:uFillTx/>
                <a:latin typeface="Arial"/>
                <a:ea typeface="+mn-ea"/>
                <a:cs typeface="+mn-cs"/>
              </a:rPr>
            </a:br>
            <a:r>
              <a:rPr kumimoji="0" lang="sv-SE" sz="1600" b="1" i="0" u="none" strike="noStrike" kern="1200" cap="none" spc="0" normalizeH="0" baseline="0" noProof="0" dirty="0">
                <a:ln>
                  <a:noFill/>
                </a:ln>
                <a:solidFill>
                  <a:schemeClr val="bg1"/>
                </a:solidFill>
                <a:effectLst/>
                <a:uLnTx/>
                <a:uFillTx/>
                <a:latin typeface="Arial"/>
                <a:ea typeface="+mn-ea"/>
                <a:cs typeface="+mn-cs"/>
              </a:rPr>
              <a:t>Myndigheten för civilt försvar </a:t>
            </a:r>
            <a:r>
              <a:rPr lang="sv-SE" sz="1600" b="1" dirty="0">
                <a:solidFill>
                  <a:schemeClr val="bg1"/>
                </a:solidFill>
                <a:latin typeface="Arial"/>
              </a:rPr>
              <a:t>som </a:t>
            </a:r>
            <a:r>
              <a:rPr kumimoji="0" lang="sv-SE" sz="1600" b="1" i="0" u="none" strike="noStrike" kern="1200" cap="none" spc="0" normalizeH="0" baseline="0" noProof="0" dirty="0">
                <a:ln>
                  <a:noFill/>
                </a:ln>
                <a:solidFill>
                  <a:schemeClr val="bg1"/>
                </a:solidFill>
                <a:effectLst/>
                <a:uLnTx/>
                <a:uFillTx/>
                <a:latin typeface="Arial"/>
                <a:ea typeface="+mn-ea"/>
                <a:cs typeface="+mn-cs"/>
              </a:rPr>
              <a:t>den ledande, samordnande och inriktande myndigheten.</a:t>
            </a:r>
          </a:p>
        </p:txBody>
      </p:sp>
      <p:sp>
        <p:nvSpPr>
          <p:cNvPr id="8" name="Rektangel med rundade hörn 4">
            <a:extLst>
              <a:ext uri="{FF2B5EF4-FFF2-40B4-BE49-F238E27FC236}">
                <a16:creationId xmlns:a16="http://schemas.microsoft.com/office/drawing/2014/main" id="{8ACDB13F-4342-4F84-A743-B4F786456D2D}"/>
              </a:ext>
            </a:extLst>
          </p:cNvPr>
          <p:cNvSpPr/>
          <p:nvPr/>
        </p:nvSpPr>
        <p:spPr>
          <a:xfrm>
            <a:off x="2974672" y="3051456"/>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Ekonomisk säkerhet</a:t>
            </a:r>
          </a:p>
        </p:txBody>
      </p:sp>
      <p:cxnSp>
        <p:nvCxnSpPr>
          <p:cNvPr id="9" name="Rak 9">
            <a:extLst>
              <a:ext uri="{FF2B5EF4-FFF2-40B4-BE49-F238E27FC236}">
                <a16:creationId xmlns:a16="http://schemas.microsoft.com/office/drawing/2014/main" id="{65085101-1312-4174-AD8D-76991245DF6B}"/>
              </a:ext>
              <a:ext uri="{C183D7F6-B498-43B3-948B-1728B52AA6E4}">
                <adec:decorative xmlns:adec="http://schemas.microsoft.com/office/drawing/2017/decorative" val="1"/>
              </a:ext>
            </a:extLst>
          </p:cNvPr>
          <p:cNvCxnSpPr>
            <a:cxnSpLocks/>
          </p:cNvCxnSpPr>
          <p:nvPr/>
        </p:nvCxnSpPr>
        <p:spPr>
          <a:xfrm>
            <a:off x="3632692" y="3125850"/>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0" name="Rektangel med rundade hörn 5">
            <a:extLst>
              <a:ext uri="{FF2B5EF4-FFF2-40B4-BE49-F238E27FC236}">
                <a16:creationId xmlns:a16="http://schemas.microsoft.com/office/drawing/2014/main" id="{22688670-E61E-4705-BB85-9E70F2D56EEA}"/>
              </a:ext>
            </a:extLst>
          </p:cNvPr>
          <p:cNvSpPr/>
          <p:nvPr/>
        </p:nvSpPr>
        <p:spPr>
          <a:xfrm>
            <a:off x="5869825" y="3051456"/>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Elektronisk kommunikation och post</a:t>
            </a:r>
          </a:p>
        </p:txBody>
      </p:sp>
      <p:cxnSp>
        <p:nvCxnSpPr>
          <p:cNvPr id="11" name="Rak 8">
            <a:extLst>
              <a:ext uri="{FF2B5EF4-FFF2-40B4-BE49-F238E27FC236}">
                <a16:creationId xmlns:a16="http://schemas.microsoft.com/office/drawing/2014/main" id="{0E9A0D4C-8640-4A5A-BE58-B141CC45D9F5}"/>
              </a:ext>
              <a:ext uri="{C183D7F6-B498-43B3-948B-1728B52AA6E4}">
                <adec:decorative xmlns:adec="http://schemas.microsoft.com/office/drawing/2017/decorative" val="1"/>
              </a:ext>
            </a:extLst>
          </p:cNvPr>
          <p:cNvCxnSpPr>
            <a:cxnSpLocks/>
          </p:cNvCxnSpPr>
          <p:nvPr/>
        </p:nvCxnSpPr>
        <p:spPr>
          <a:xfrm>
            <a:off x="6527844" y="3125850"/>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2" name="Rektangel med rundade hörn 10">
            <a:extLst>
              <a:ext uri="{FF2B5EF4-FFF2-40B4-BE49-F238E27FC236}">
                <a16:creationId xmlns:a16="http://schemas.microsoft.com/office/drawing/2014/main" id="{084D394A-723B-493C-968D-230CD93A99F1}"/>
              </a:ext>
            </a:extLst>
          </p:cNvPr>
          <p:cNvSpPr/>
          <p:nvPr/>
        </p:nvSpPr>
        <p:spPr>
          <a:xfrm>
            <a:off x="8779569" y="3051456"/>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Energiförsörjning</a:t>
            </a:r>
          </a:p>
        </p:txBody>
      </p:sp>
      <p:cxnSp>
        <p:nvCxnSpPr>
          <p:cNvPr id="13" name="Rak 12">
            <a:extLst>
              <a:ext uri="{FF2B5EF4-FFF2-40B4-BE49-F238E27FC236}">
                <a16:creationId xmlns:a16="http://schemas.microsoft.com/office/drawing/2014/main" id="{70D1286F-CC68-4AF4-A06C-955863329918}"/>
              </a:ext>
              <a:ext uri="{C183D7F6-B498-43B3-948B-1728B52AA6E4}">
                <adec:decorative xmlns:adec="http://schemas.microsoft.com/office/drawing/2017/decorative" val="1"/>
              </a:ext>
            </a:extLst>
          </p:cNvPr>
          <p:cNvCxnSpPr>
            <a:cxnSpLocks/>
          </p:cNvCxnSpPr>
          <p:nvPr/>
        </p:nvCxnSpPr>
        <p:spPr>
          <a:xfrm>
            <a:off x="9437589" y="3125850"/>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4" name="Rektangel med rundade hörn 13">
            <a:extLst>
              <a:ext uri="{FF2B5EF4-FFF2-40B4-BE49-F238E27FC236}">
                <a16:creationId xmlns:a16="http://schemas.microsoft.com/office/drawing/2014/main" id="{D8644122-5087-495D-A09D-4429C57F759F}"/>
              </a:ext>
            </a:extLst>
          </p:cNvPr>
          <p:cNvSpPr/>
          <p:nvPr/>
        </p:nvSpPr>
        <p:spPr>
          <a:xfrm>
            <a:off x="2974672" y="3668308"/>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Finansiella tjänster</a:t>
            </a:r>
          </a:p>
        </p:txBody>
      </p:sp>
      <p:cxnSp>
        <p:nvCxnSpPr>
          <p:cNvPr id="15" name="Rak 15">
            <a:extLst>
              <a:ext uri="{FF2B5EF4-FFF2-40B4-BE49-F238E27FC236}">
                <a16:creationId xmlns:a16="http://schemas.microsoft.com/office/drawing/2014/main" id="{84871650-A938-4EDB-A7A5-B615A3B7ED16}"/>
              </a:ext>
              <a:ext uri="{C183D7F6-B498-43B3-948B-1728B52AA6E4}">
                <adec:decorative xmlns:adec="http://schemas.microsoft.com/office/drawing/2017/decorative" val="1"/>
              </a:ext>
            </a:extLst>
          </p:cNvPr>
          <p:cNvCxnSpPr>
            <a:cxnSpLocks/>
          </p:cNvCxnSpPr>
          <p:nvPr/>
        </p:nvCxnSpPr>
        <p:spPr>
          <a:xfrm>
            <a:off x="3632692" y="3742702"/>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6" name="Rektangel med rundade hörn 16">
            <a:extLst>
              <a:ext uri="{FF2B5EF4-FFF2-40B4-BE49-F238E27FC236}">
                <a16:creationId xmlns:a16="http://schemas.microsoft.com/office/drawing/2014/main" id="{292A0760-7A57-413E-B55F-A3734060A0A5}"/>
              </a:ext>
            </a:extLst>
          </p:cNvPr>
          <p:cNvSpPr/>
          <p:nvPr/>
        </p:nvSpPr>
        <p:spPr>
          <a:xfrm>
            <a:off x="5869825" y="3668308"/>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Försörjning av grunddata</a:t>
            </a:r>
          </a:p>
        </p:txBody>
      </p:sp>
      <p:cxnSp>
        <p:nvCxnSpPr>
          <p:cNvPr id="18" name="Rak 18">
            <a:extLst>
              <a:ext uri="{FF2B5EF4-FFF2-40B4-BE49-F238E27FC236}">
                <a16:creationId xmlns:a16="http://schemas.microsoft.com/office/drawing/2014/main" id="{E2BA550D-82E7-4843-92B4-2A7E16859D7D}"/>
              </a:ext>
              <a:ext uri="{C183D7F6-B498-43B3-948B-1728B52AA6E4}">
                <adec:decorative xmlns:adec="http://schemas.microsoft.com/office/drawing/2017/decorative" val="1"/>
              </a:ext>
            </a:extLst>
          </p:cNvPr>
          <p:cNvCxnSpPr>
            <a:cxnSpLocks/>
          </p:cNvCxnSpPr>
          <p:nvPr/>
        </p:nvCxnSpPr>
        <p:spPr>
          <a:xfrm>
            <a:off x="6527844" y="3742702"/>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9" name="Rektangel med rundade hörn 19">
            <a:extLst>
              <a:ext uri="{FF2B5EF4-FFF2-40B4-BE49-F238E27FC236}">
                <a16:creationId xmlns:a16="http://schemas.microsoft.com/office/drawing/2014/main" id="{C35A8A4B-0D34-48BE-87FE-F99A2D5ABD10}"/>
              </a:ext>
            </a:extLst>
          </p:cNvPr>
          <p:cNvSpPr/>
          <p:nvPr/>
        </p:nvSpPr>
        <p:spPr>
          <a:xfrm>
            <a:off x="8779569" y="3668308"/>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Hälsa, vård och omsorg</a:t>
            </a:r>
          </a:p>
        </p:txBody>
      </p:sp>
      <p:cxnSp>
        <p:nvCxnSpPr>
          <p:cNvPr id="20" name="Rak 21">
            <a:extLst>
              <a:ext uri="{FF2B5EF4-FFF2-40B4-BE49-F238E27FC236}">
                <a16:creationId xmlns:a16="http://schemas.microsoft.com/office/drawing/2014/main" id="{11637842-0798-4D2C-8E24-EE8C7039A596}"/>
              </a:ext>
              <a:ext uri="{C183D7F6-B498-43B3-948B-1728B52AA6E4}">
                <adec:decorative xmlns:adec="http://schemas.microsoft.com/office/drawing/2017/decorative" val="1"/>
              </a:ext>
            </a:extLst>
          </p:cNvPr>
          <p:cNvCxnSpPr>
            <a:cxnSpLocks/>
          </p:cNvCxnSpPr>
          <p:nvPr/>
        </p:nvCxnSpPr>
        <p:spPr>
          <a:xfrm>
            <a:off x="9437589" y="3742702"/>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2" name="Rektangel med rundade hörn 22">
            <a:extLst>
              <a:ext uri="{FF2B5EF4-FFF2-40B4-BE49-F238E27FC236}">
                <a16:creationId xmlns:a16="http://schemas.microsoft.com/office/drawing/2014/main" id="{C012E2B2-44F0-4B4C-8118-23A0F43DD0A5}"/>
              </a:ext>
            </a:extLst>
          </p:cNvPr>
          <p:cNvSpPr/>
          <p:nvPr/>
        </p:nvSpPr>
        <p:spPr>
          <a:xfrm>
            <a:off x="2974672" y="4278336"/>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Industri, byggande </a:t>
            </a:r>
            <a:br>
              <a:rPr lang="sv-SE" sz="1050" b="1" dirty="0">
                <a:solidFill>
                  <a:schemeClr val="bg1"/>
                </a:solidFill>
              </a:rPr>
            </a:br>
            <a:r>
              <a:rPr lang="sv-SE" sz="1050" b="1" dirty="0">
                <a:solidFill>
                  <a:schemeClr val="bg1"/>
                </a:solidFill>
              </a:rPr>
              <a:t>och handel</a:t>
            </a:r>
          </a:p>
        </p:txBody>
      </p:sp>
      <p:cxnSp>
        <p:nvCxnSpPr>
          <p:cNvPr id="23" name="Rak 24">
            <a:extLst>
              <a:ext uri="{FF2B5EF4-FFF2-40B4-BE49-F238E27FC236}">
                <a16:creationId xmlns:a16="http://schemas.microsoft.com/office/drawing/2014/main" id="{6BB485DD-42AC-49C7-B9B3-97DFA7CCF2F9}"/>
              </a:ext>
              <a:ext uri="{C183D7F6-B498-43B3-948B-1728B52AA6E4}">
                <adec:decorative xmlns:adec="http://schemas.microsoft.com/office/drawing/2017/decorative" val="1"/>
              </a:ext>
            </a:extLst>
          </p:cNvPr>
          <p:cNvCxnSpPr>
            <a:cxnSpLocks/>
          </p:cNvCxnSpPr>
          <p:nvPr/>
        </p:nvCxnSpPr>
        <p:spPr>
          <a:xfrm>
            <a:off x="3632692" y="4352730"/>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4" name="Rektangel med rundade hörn 25">
            <a:extLst>
              <a:ext uri="{FF2B5EF4-FFF2-40B4-BE49-F238E27FC236}">
                <a16:creationId xmlns:a16="http://schemas.microsoft.com/office/drawing/2014/main" id="{2A9A508B-A8D9-4E33-8648-E889BAA35E3C}"/>
              </a:ext>
            </a:extLst>
          </p:cNvPr>
          <p:cNvSpPr/>
          <p:nvPr/>
        </p:nvSpPr>
        <p:spPr>
          <a:xfrm>
            <a:off x="5869825" y="4278336"/>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Livsmedelsförsörjning </a:t>
            </a:r>
            <a:br>
              <a:rPr lang="sv-SE" sz="1050" b="1" dirty="0">
                <a:solidFill>
                  <a:schemeClr val="bg1"/>
                </a:solidFill>
              </a:rPr>
            </a:br>
            <a:r>
              <a:rPr lang="sv-SE" sz="1050" b="1" dirty="0">
                <a:solidFill>
                  <a:schemeClr val="bg1"/>
                </a:solidFill>
              </a:rPr>
              <a:t>och dricksvatten</a:t>
            </a:r>
          </a:p>
        </p:txBody>
      </p:sp>
      <p:cxnSp>
        <p:nvCxnSpPr>
          <p:cNvPr id="25" name="Rak 27">
            <a:extLst>
              <a:ext uri="{FF2B5EF4-FFF2-40B4-BE49-F238E27FC236}">
                <a16:creationId xmlns:a16="http://schemas.microsoft.com/office/drawing/2014/main" id="{A4A671C7-BA78-4116-9229-DB27BED51BD5}"/>
              </a:ext>
              <a:ext uri="{C183D7F6-B498-43B3-948B-1728B52AA6E4}">
                <adec:decorative xmlns:adec="http://schemas.microsoft.com/office/drawing/2017/decorative" val="1"/>
              </a:ext>
            </a:extLst>
          </p:cNvPr>
          <p:cNvCxnSpPr>
            <a:cxnSpLocks/>
          </p:cNvCxnSpPr>
          <p:nvPr/>
        </p:nvCxnSpPr>
        <p:spPr>
          <a:xfrm>
            <a:off x="6527844" y="4352730"/>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6" name="Rektangel med rundade hörn 28">
            <a:extLst>
              <a:ext uri="{FF2B5EF4-FFF2-40B4-BE49-F238E27FC236}">
                <a16:creationId xmlns:a16="http://schemas.microsoft.com/office/drawing/2014/main" id="{5549EF3A-5072-4942-AC60-AADDF1B48124}"/>
              </a:ext>
            </a:extLst>
          </p:cNvPr>
          <p:cNvSpPr/>
          <p:nvPr/>
        </p:nvSpPr>
        <p:spPr>
          <a:xfrm>
            <a:off x="8779569" y="4278336"/>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Ordning och säkerhet</a:t>
            </a:r>
          </a:p>
        </p:txBody>
      </p:sp>
      <p:cxnSp>
        <p:nvCxnSpPr>
          <p:cNvPr id="27" name="Rak 30">
            <a:extLst>
              <a:ext uri="{FF2B5EF4-FFF2-40B4-BE49-F238E27FC236}">
                <a16:creationId xmlns:a16="http://schemas.microsoft.com/office/drawing/2014/main" id="{5F700D08-F955-4006-A5DF-5403CB96D7CE}"/>
              </a:ext>
              <a:ext uri="{C183D7F6-B498-43B3-948B-1728B52AA6E4}">
                <adec:decorative xmlns:adec="http://schemas.microsoft.com/office/drawing/2017/decorative" val="1"/>
              </a:ext>
            </a:extLst>
          </p:cNvPr>
          <p:cNvCxnSpPr>
            <a:cxnSpLocks/>
          </p:cNvCxnSpPr>
          <p:nvPr/>
        </p:nvCxnSpPr>
        <p:spPr>
          <a:xfrm>
            <a:off x="9437589" y="4352730"/>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8" name="Rektangel med rundade hörn 31">
            <a:extLst>
              <a:ext uri="{FF2B5EF4-FFF2-40B4-BE49-F238E27FC236}">
                <a16:creationId xmlns:a16="http://schemas.microsoft.com/office/drawing/2014/main" id="{D164F604-ECB4-4D08-B29C-B3F80A2EE74F}"/>
              </a:ext>
            </a:extLst>
          </p:cNvPr>
          <p:cNvSpPr/>
          <p:nvPr/>
        </p:nvSpPr>
        <p:spPr>
          <a:xfrm>
            <a:off x="2974672" y="4900590"/>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Räddningstjänst och skydd av civilbefolkningen</a:t>
            </a:r>
          </a:p>
        </p:txBody>
      </p:sp>
      <p:cxnSp>
        <p:nvCxnSpPr>
          <p:cNvPr id="30" name="Rak 33">
            <a:extLst>
              <a:ext uri="{FF2B5EF4-FFF2-40B4-BE49-F238E27FC236}">
                <a16:creationId xmlns:a16="http://schemas.microsoft.com/office/drawing/2014/main" id="{A49961E9-74A3-46CD-99B5-E0FBD517E5E2}"/>
              </a:ext>
              <a:ext uri="{C183D7F6-B498-43B3-948B-1728B52AA6E4}">
                <adec:decorative xmlns:adec="http://schemas.microsoft.com/office/drawing/2017/decorative" val="1"/>
              </a:ext>
            </a:extLst>
          </p:cNvPr>
          <p:cNvCxnSpPr>
            <a:cxnSpLocks/>
          </p:cNvCxnSpPr>
          <p:nvPr/>
        </p:nvCxnSpPr>
        <p:spPr>
          <a:xfrm>
            <a:off x="3632692" y="4974984"/>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31" name="Rektangel med rundade hörn 34">
            <a:extLst>
              <a:ext uri="{FF2B5EF4-FFF2-40B4-BE49-F238E27FC236}">
                <a16:creationId xmlns:a16="http://schemas.microsoft.com/office/drawing/2014/main" id="{87F15635-9DFD-4122-88D3-D08142E6B40C}"/>
              </a:ext>
            </a:extLst>
          </p:cNvPr>
          <p:cNvSpPr/>
          <p:nvPr/>
        </p:nvSpPr>
        <p:spPr>
          <a:xfrm>
            <a:off x="5869825" y="4900590"/>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100" b="1" dirty="0">
                <a:solidFill>
                  <a:schemeClr val="bg1"/>
                </a:solidFill>
              </a:rPr>
              <a:t>Transporter</a:t>
            </a:r>
          </a:p>
        </p:txBody>
      </p:sp>
      <p:cxnSp>
        <p:nvCxnSpPr>
          <p:cNvPr id="32" name="Rak 36">
            <a:extLst>
              <a:ext uri="{FF2B5EF4-FFF2-40B4-BE49-F238E27FC236}">
                <a16:creationId xmlns:a16="http://schemas.microsoft.com/office/drawing/2014/main" id="{6DE739E5-111A-4061-88B2-25AD026FD217}"/>
              </a:ext>
              <a:ext uri="{C183D7F6-B498-43B3-948B-1728B52AA6E4}">
                <adec:decorative xmlns:adec="http://schemas.microsoft.com/office/drawing/2017/decorative" val="1"/>
              </a:ext>
            </a:extLst>
          </p:cNvPr>
          <p:cNvCxnSpPr>
            <a:cxnSpLocks/>
          </p:cNvCxnSpPr>
          <p:nvPr/>
        </p:nvCxnSpPr>
        <p:spPr>
          <a:xfrm>
            <a:off x="6527844" y="4974984"/>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33" name="Rektangel med rundade hörn 37">
            <a:extLst>
              <a:ext uri="{FF2B5EF4-FFF2-40B4-BE49-F238E27FC236}">
                <a16:creationId xmlns:a16="http://schemas.microsoft.com/office/drawing/2014/main" id="{23897933-D701-4796-81BF-85600FAF12D7}"/>
              </a:ext>
            </a:extLst>
          </p:cNvPr>
          <p:cNvSpPr/>
          <p:nvPr/>
        </p:nvSpPr>
        <p:spPr>
          <a:xfrm>
            <a:off x="8779569" y="4900590"/>
            <a:ext cx="2736151" cy="474068"/>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827999" rIns="72000" rtlCol="0" anchor="ctr"/>
          <a:lstStyle/>
          <a:p>
            <a:pPr>
              <a:buClr>
                <a:srgbClr val="FF832C"/>
              </a:buClr>
              <a:buSzPct val="100000"/>
            </a:pPr>
            <a:r>
              <a:rPr lang="sv-SE" sz="1050" b="1" dirty="0">
                <a:solidFill>
                  <a:schemeClr val="bg1"/>
                </a:solidFill>
              </a:rPr>
              <a:t>Utrikeshandel</a:t>
            </a:r>
          </a:p>
        </p:txBody>
      </p:sp>
      <p:pic>
        <p:nvPicPr>
          <p:cNvPr id="59" name="Bild 58" descr="Sverigekarta.">
            <a:extLst>
              <a:ext uri="{FF2B5EF4-FFF2-40B4-BE49-F238E27FC236}">
                <a16:creationId xmlns:a16="http://schemas.microsoft.com/office/drawing/2014/main" id="{D2400440-332F-7D6C-92F6-B41A62F7B23D}"/>
              </a:ext>
            </a:extLst>
          </p:cNvPr>
          <p:cNvPicPr>
            <a:picLocks noChangeAspect="1"/>
          </p:cNvPicPr>
          <p:nvPr/>
        </p:nvPicPr>
        <p:blipFill>
          <a:blip r:embed="rId5">
            <a:extLst>
              <a:ext uri="{96DAC541-7B7A-43D3-8B79-37D633B846F1}">
                <asvg:svgBlip xmlns:asvg="http://schemas.microsoft.com/office/drawing/2016/SVG/main" r:embed="rId6"/>
              </a:ext>
            </a:extLst>
          </a:blip>
          <a:srcRect l="48071" t="15073" r="43210" b="65800"/>
          <a:stretch/>
        </p:blipFill>
        <p:spPr>
          <a:xfrm>
            <a:off x="28528" y="1317883"/>
            <a:ext cx="4085368" cy="4639915"/>
          </a:xfrm>
          <a:prstGeom prst="rect">
            <a:avLst/>
          </a:prstGeom>
          <a:effectLst>
            <a:outerShdw blurRad="197365" dist="38100" dir="2700000" sx="99894" sy="99894" algn="tl" rotWithShape="0">
              <a:prstClr val="black">
                <a:alpha val="40000"/>
              </a:prstClr>
            </a:outerShdw>
          </a:effectLst>
        </p:spPr>
      </p:pic>
      <p:cxnSp>
        <p:nvCxnSpPr>
          <p:cNvPr id="34" name="Rak 39">
            <a:extLst>
              <a:ext uri="{FF2B5EF4-FFF2-40B4-BE49-F238E27FC236}">
                <a16:creationId xmlns:a16="http://schemas.microsoft.com/office/drawing/2014/main" id="{CD4F11BD-2634-4D81-9B7D-27901660171B}"/>
              </a:ext>
              <a:ext uri="{C183D7F6-B498-43B3-948B-1728B52AA6E4}">
                <adec:decorative xmlns:adec="http://schemas.microsoft.com/office/drawing/2017/decorative" val="1"/>
              </a:ext>
            </a:extLst>
          </p:cNvPr>
          <p:cNvCxnSpPr>
            <a:cxnSpLocks/>
          </p:cNvCxnSpPr>
          <p:nvPr/>
        </p:nvCxnSpPr>
        <p:spPr>
          <a:xfrm>
            <a:off x="9437589" y="4974984"/>
            <a:ext cx="0" cy="325281"/>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pic>
        <p:nvPicPr>
          <p:cNvPr id="35" name="Bildobjekt 34">
            <a:extLst>
              <a:ext uri="{FF2B5EF4-FFF2-40B4-BE49-F238E27FC236}">
                <a16:creationId xmlns:a16="http://schemas.microsoft.com/office/drawing/2014/main" id="{C9825A07-76B3-490F-ADB6-97B69A348AE1}"/>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120808" y="3083587"/>
            <a:ext cx="418343" cy="418343"/>
          </a:xfrm>
          <a:prstGeom prst="rect">
            <a:avLst/>
          </a:prstGeom>
        </p:spPr>
      </p:pic>
      <p:pic>
        <p:nvPicPr>
          <p:cNvPr id="36" name="Bildobjekt 35">
            <a:extLst>
              <a:ext uri="{FF2B5EF4-FFF2-40B4-BE49-F238E27FC236}">
                <a16:creationId xmlns:a16="http://schemas.microsoft.com/office/drawing/2014/main" id="{C6E5BA6A-7E77-41CD-87E4-EAE07350DA0A}"/>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026515" y="3711389"/>
            <a:ext cx="402252" cy="402252"/>
          </a:xfrm>
          <a:prstGeom prst="rect">
            <a:avLst/>
          </a:prstGeom>
        </p:spPr>
      </p:pic>
      <p:pic>
        <p:nvPicPr>
          <p:cNvPr id="37" name="Bildobjekt 36">
            <a:extLst>
              <a:ext uri="{FF2B5EF4-FFF2-40B4-BE49-F238E27FC236}">
                <a16:creationId xmlns:a16="http://schemas.microsoft.com/office/drawing/2014/main" id="{1051568B-00DB-4F55-AD71-FA592E1A26EA}"/>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989229" y="3067376"/>
            <a:ext cx="450523" cy="450523"/>
          </a:xfrm>
          <a:prstGeom prst="rect">
            <a:avLst/>
          </a:prstGeom>
        </p:spPr>
      </p:pic>
      <p:pic>
        <p:nvPicPr>
          <p:cNvPr id="38" name="Bildobjekt 37">
            <a:extLst>
              <a:ext uri="{FF2B5EF4-FFF2-40B4-BE49-F238E27FC236}">
                <a16:creationId xmlns:a16="http://schemas.microsoft.com/office/drawing/2014/main" id="{C68611AB-6906-4E03-8764-E3A3B29351D8}"/>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895529" y="3083587"/>
            <a:ext cx="434433" cy="434433"/>
          </a:xfrm>
          <a:prstGeom prst="rect">
            <a:avLst/>
          </a:prstGeom>
        </p:spPr>
      </p:pic>
      <p:pic>
        <p:nvPicPr>
          <p:cNvPr id="39" name="Bildobjekt 38">
            <a:extLst>
              <a:ext uri="{FF2B5EF4-FFF2-40B4-BE49-F238E27FC236}">
                <a16:creationId xmlns:a16="http://schemas.microsoft.com/office/drawing/2014/main" id="{172E522B-875F-4A51-ADD6-A7D467901C63}"/>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3104124" y="3705777"/>
            <a:ext cx="450523" cy="450523"/>
          </a:xfrm>
          <a:prstGeom prst="rect">
            <a:avLst/>
          </a:prstGeom>
        </p:spPr>
      </p:pic>
      <p:pic>
        <p:nvPicPr>
          <p:cNvPr id="40" name="Bildobjekt 39">
            <a:extLst>
              <a:ext uri="{FF2B5EF4-FFF2-40B4-BE49-F238E27FC236}">
                <a16:creationId xmlns:a16="http://schemas.microsoft.com/office/drawing/2014/main" id="{35339B96-56F8-452A-B3E4-E75E778EF61F}"/>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24244" y="3706541"/>
            <a:ext cx="402252" cy="402252"/>
          </a:xfrm>
          <a:prstGeom prst="rect">
            <a:avLst/>
          </a:prstGeom>
        </p:spPr>
      </p:pic>
      <p:pic>
        <p:nvPicPr>
          <p:cNvPr id="41" name="Bildobjekt 40">
            <a:extLst>
              <a:ext uri="{FF2B5EF4-FFF2-40B4-BE49-F238E27FC236}">
                <a16:creationId xmlns:a16="http://schemas.microsoft.com/office/drawing/2014/main" id="{ABC15565-D199-46C0-862A-096D786102B5}"/>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136060" y="4355098"/>
            <a:ext cx="402252" cy="402252"/>
          </a:xfrm>
          <a:prstGeom prst="rect">
            <a:avLst/>
          </a:prstGeom>
        </p:spPr>
      </p:pic>
      <p:pic>
        <p:nvPicPr>
          <p:cNvPr id="42" name="Bildobjekt 41">
            <a:extLst>
              <a:ext uri="{FF2B5EF4-FFF2-40B4-BE49-F238E27FC236}">
                <a16:creationId xmlns:a16="http://schemas.microsoft.com/office/drawing/2014/main" id="{D65E1CEF-4398-44A4-BFAA-FBBBFE380560}"/>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997467" y="4345839"/>
            <a:ext cx="402252" cy="402252"/>
          </a:xfrm>
          <a:prstGeom prst="rect">
            <a:avLst/>
          </a:prstGeom>
        </p:spPr>
      </p:pic>
      <p:pic>
        <p:nvPicPr>
          <p:cNvPr id="43" name="Bildobjekt 42">
            <a:extLst>
              <a:ext uri="{FF2B5EF4-FFF2-40B4-BE49-F238E27FC236}">
                <a16:creationId xmlns:a16="http://schemas.microsoft.com/office/drawing/2014/main" id="{51B07ADC-D2A1-4FEB-8E19-B839BA461310}"/>
              </a:ext>
              <a:ext uri="{C183D7F6-B498-43B3-948B-1728B52AA6E4}">
                <adec:decorative xmlns:adec="http://schemas.microsoft.com/office/drawing/2017/decorative" val="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924244" y="4318270"/>
            <a:ext cx="402252" cy="402252"/>
          </a:xfrm>
          <a:prstGeom prst="rect">
            <a:avLst/>
          </a:prstGeom>
        </p:spPr>
      </p:pic>
      <p:pic>
        <p:nvPicPr>
          <p:cNvPr id="44" name="Bildobjekt 43">
            <a:extLst>
              <a:ext uri="{FF2B5EF4-FFF2-40B4-BE49-F238E27FC236}">
                <a16:creationId xmlns:a16="http://schemas.microsoft.com/office/drawing/2014/main" id="{5EBB225E-775A-49A7-A23B-3DB8E7D594F4}"/>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111293" y="4960525"/>
            <a:ext cx="402252" cy="402252"/>
          </a:xfrm>
          <a:prstGeom prst="rect">
            <a:avLst/>
          </a:prstGeom>
        </p:spPr>
      </p:pic>
      <p:pic>
        <p:nvPicPr>
          <p:cNvPr id="45" name="Bildobjekt 44">
            <a:extLst>
              <a:ext uri="{FF2B5EF4-FFF2-40B4-BE49-F238E27FC236}">
                <a16:creationId xmlns:a16="http://schemas.microsoft.com/office/drawing/2014/main" id="{4B0D8D3D-B903-470F-A7EB-4CA8EE8C41F3}"/>
              </a:ext>
              <a:ext uri="{C183D7F6-B498-43B3-948B-1728B52AA6E4}">
                <adec:decorative xmlns:adec="http://schemas.microsoft.com/office/drawing/2017/decorative" val="1"/>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017605" y="4940386"/>
            <a:ext cx="402252" cy="402252"/>
          </a:xfrm>
          <a:prstGeom prst="rect">
            <a:avLst/>
          </a:prstGeom>
        </p:spPr>
      </p:pic>
      <p:pic>
        <p:nvPicPr>
          <p:cNvPr id="46" name="Bildobjekt 45">
            <a:extLst>
              <a:ext uri="{FF2B5EF4-FFF2-40B4-BE49-F238E27FC236}">
                <a16:creationId xmlns:a16="http://schemas.microsoft.com/office/drawing/2014/main" id="{87F99E0B-C0A6-4DF4-B803-262FC834BC8C}"/>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932203" y="4947760"/>
            <a:ext cx="402252" cy="402252"/>
          </a:xfrm>
          <a:prstGeom prst="rect">
            <a:avLst/>
          </a:prstGeom>
        </p:spPr>
      </p:pic>
    </p:spTree>
    <p:extLst>
      <p:ext uri="{BB962C8B-B14F-4D97-AF65-F5344CB8AC3E}">
        <p14:creationId xmlns:p14="http://schemas.microsoft.com/office/powerpoint/2010/main" val="156397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7D140488-7550-4DA7-A665-CA39BABBFD2E}"/>
              </a:ext>
            </a:extLst>
          </p:cNvPr>
          <p:cNvSpPr>
            <a:spLocks noGrp="1"/>
          </p:cNvSpPr>
          <p:nvPr>
            <p:ph type="title"/>
          </p:nvPr>
        </p:nvSpPr>
        <p:spPr>
          <a:xfrm>
            <a:off x="1036685" y="464106"/>
            <a:ext cx="7932982" cy="965015"/>
          </a:xfrm>
        </p:spPr>
        <p:txBody>
          <a:bodyPr/>
          <a:lstStyle/>
          <a:p>
            <a:r>
              <a:rPr lang="sv-SE" b="1" dirty="0"/>
              <a:t>Beredskapsmyndigheter</a:t>
            </a:r>
          </a:p>
        </p:txBody>
      </p:sp>
      <p:sp>
        <p:nvSpPr>
          <p:cNvPr id="9" name="Platshållare för innehåll 8">
            <a:extLst>
              <a:ext uri="{FF2B5EF4-FFF2-40B4-BE49-F238E27FC236}">
                <a16:creationId xmlns:a16="http://schemas.microsoft.com/office/drawing/2014/main" id="{46F9E9CC-E8F0-434B-8E04-339F262AC49B}"/>
              </a:ext>
            </a:extLst>
          </p:cNvPr>
          <p:cNvSpPr>
            <a:spLocks noGrp="1"/>
          </p:cNvSpPr>
          <p:nvPr>
            <p:ph sz="half" idx="4294967295"/>
          </p:nvPr>
        </p:nvSpPr>
        <p:spPr>
          <a:xfrm>
            <a:off x="1036685" y="1447427"/>
            <a:ext cx="4541838" cy="5156573"/>
          </a:xfrm>
        </p:spPr>
        <p:txBody>
          <a:bodyPr/>
          <a:lstStyle/>
          <a:p>
            <a:r>
              <a:rPr lang="sv-SE" sz="1400" dirty="0"/>
              <a:t>Affärsverket svenska kraftnät</a:t>
            </a:r>
          </a:p>
          <a:p>
            <a:r>
              <a:rPr lang="sv-SE" sz="1400" dirty="0"/>
              <a:t>Arbetsförmedlingen</a:t>
            </a:r>
          </a:p>
          <a:p>
            <a:r>
              <a:rPr lang="sv-SE" sz="1400" dirty="0"/>
              <a:t>Bolagsverket</a:t>
            </a:r>
          </a:p>
          <a:p>
            <a:r>
              <a:rPr lang="sv-SE" sz="1400" dirty="0"/>
              <a:t>Boverket</a:t>
            </a:r>
          </a:p>
          <a:p>
            <a:r>
              <a:rPr lang="sv-SE" sz="1400" dirty="0"/>
              <a:t>Domstolsverket</a:t>
            </a:r>
          </a:p>
          <a:p>
            <a:r>
              <a:rPr lang="sv-SE" sz="1400" dirty="0"/>
              <a:t>E-hälsomyndigheten</a:t>
            </a:r>
          </a:p>
          <a:p>
            <a:r>
              <a:rPr lang="sv-SE" sz="1400" dirty="0"/>
              <a:t>Energimarknadsinspektionen</a:t>
            </a:r>
          </a:p>
          <a:p>
            <a:r>
              <a:rPr lang="sv-SE" sz="1400" dirty="0"/>
              <a:t>Finansinspektionen</a:t>
            </a:r>
          </a:p>
          <a:p>
            <a:r>
              <a:rPr lang="sv-SE" sz="1400" dirty="0"/>
              <a:t>Folkhälsomyndigheten</a:t>
            </a:r>
          </a:p>
          <a:p>
            <a:r>
              <a:rPr lang="sv-SE" sz="1400" dirty="0"/>
              <a:t>Försäkringskassan</a:t>
            </a:r>
          </a:p>
          <a:p>
            <a:r>
              <a:rPr lang="sv-SE" sz="1400" dirty="0"/>
              <a:t>Kommerskollegium</a:t>
            </a:r>
          </a:p>
          <a:p>
            <a:r>
              <a:rPr lang="sv-SE" sz="1400" dirty="0"/>
              <a:t>Kriminalvården</a:t>
            </a:r>
          </a:p>
          <a:p>
            <a:r>
              <a:rPr lang="sv-SE" sz="1400" dirty="0"/>
              <a:t>Kustbevakningen</a:t>
            </a:r>
          </a:p>
          <a:p>
            <a:r>
              <a:rPr lang="sv-SE" sz="1400" dirty="0"/>
              <a:t>Lantmäteriet</a:t>
            </a:r>
          </a:p>
          <a:p>
            <a:r>
              <a:rPr lang="sv-SE" sz="1400" dirty="0"/>
              <a:t>Livsmedelsverket</a:t>
            </a:r>
          </a:p>
          <a:p>
            <a:r>
              <a:rPr lang="sv-SE" sz="1400" dirty="0"/>
              <a:t>Luftfartsverket</a:t>
            </a:r>
          </a:p>
        </p:txBody>
      </p:sp>
      <p:sp>
        <p:nvSpPr>
          <p:cNvPr id="11" name="Platshållare för innehåll 8">
            <a:extLst>
              <a:ext uri="{FF2B5EF4-FFF2-40B4-BE49-F238E27FC236}">
                <a16:creationId xmlns:a16="http://schemas.microsoft.com/office/drawing/2014/main" id="{31E5B8F6-B527-48A1-B0CB-8D21AF350F80}"/>
              </a:ext>
            </a:extLst>
          </p:cNvPr>
          <p:cNvSpPr txBox="1">
            <a:spLocks/>
          </p:cNvSpPr>
          <p:nvPr/>
        </p:nvSpPr>
        <p:spPr>
          <a:xfrm>
            <a:off x="4168027" y="1429121"/>
            <a:ext cx="4542258" cy="5320022"/>
          </a:xfrm>
          <a:prstGeom prst="rect">
            <a:avLst/>
          </a:prstGeom>
        </p:spPr>
        <p:txBody>
          <a:bodyPr vert="horz" lIns="0" tIns="0" rIns="0" bIns="0" rtlCol="0">
            <a:noAutofit/>
          </a:bodyPr>
          <a:lstStyle>
            <a:lvl1pPr marL="331200" indent="-331200" algn="l" defTabSz="914400" rtl="0" eaLnBrk="1" latinLnBrk="0" hangingPunct="1">
              <a:lnSpc>
                <a:spcPct val="90000"/>
              </a:lnSpc>
              <a:spcBef>
                <a:spcPts val="1000"/>
              </a:spcBef>
              <a:buFont typeface="Arial" panose="020B0604020202020204" pitchFamily="34" charset="0"/>
              <a:buChar char="•"/>
              <a:defRPr sz="2300" kern="1200">
                <a:solidFill>
                  <a:schemeClr val="tx1"/>
                </a:solidFill>
                <a:latin typeface="+mn-lt"/>
                <a:ea typeface="+mn-ea"/>
                <a:cs typeface="+mn-cs"/>
              </a:defRPr>
            </a:lvl1pPr>
            <a:lvl2pPr marL="62547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89693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6681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43668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400" dirty="0"/>
              <a:t>Läkemedelsverket</a:t>
            </a:r>
          </a:p>
          <a:p>
            <a:r>
              <a:rPr lang="sv-SE" sz="1400" dirty="0"/>
              <a:t>Länsstyrelserna (21)</a:t>
            </a:r>
          </a:p>
          <a:p>
            <a:r>
              <a:rPr lang="sv-SE" sz="1400" dirty="0"/>
              <a:t>Migrationsverket</a:t>
            </a:r>
          </a:p>
          <a:p>
            <a:r>
              <a:rPr lang="sv-SE" sz="1400" dirty="0"/>
              <a:t>Myndigheten för civilt försvar</a:t>
            </a:r>
          </a:p>
          <a:p>
            <a:r>
              <a:rPr lang="sv-SE" sz="1400" dirty="0"/>
              <a:t>Myndigheten för digital förvaltning</a:t>
            </a:r>
          </a:p>
          <a:p>
            <a:r>
              <a:rPr lang="sv-SE" sz="1400" dirty="0"/>
              <a:t>Myndigheten för psykologiskt försvar</a:t>
            </a:r>
          </a:p>
          <a:p>
            <a:r>
              <a:rPr lang="sv-SE" sz="1400" dirty="0"/>
              <a:t>Naturvårdsverket</a:t>
            </a:r>
          </a:p>
          <a:p>
            <a:r>
              <a:rPr lang="sv-SE" sz="1400" dirty="0"/>
              <a:t>Pensionsmyndigheten</a:t>
            </a:r>
          </a:p>
          <a:p>
            <a:r>
              <a:rPr lang="sv-SE" sz="1400" dirty="0"/>
              <a:t>Polismyndigheten</a:t>
            </a:r>
          </a:p>
          <a:p>
            <a:r>
              <a:rPr lang="sv-SE" sz="1400" dirty="0"/>
              <a:t>Post- och telestyrelsen</a:t>
            </a:r>
          </a:p>
          <a:p>
            <a:r>
              <a:rPr lang="sv-SE" sz="1400" dirty="0"/>
              <a:t>Riksantikvarieämbetet </a:t>
            </a:r>
          </a:p>
          <a:p>
            <a:r>
              <a:rPr lang="sv-SE" sz="1400" dirty="0"/>
              <a:t>Riksarkivet </a:t>
            </a:r>
          </a:p>
          <a:p>
            <a:r>
              <a:rPr lang="sv-SE" sz="1400" dirty="0"/>
              <a:t>Riksgäldskontoret</a:t>
            </a:r>
          </a:p>
          <a:p>
            <a:r>
              <a:rPr lang="sv-SE" sz="1400" dirty="0"/>
              <a:t>Sveriges geologiska undersökning</a:t>
            </a:r>
          </a:p>
          <a:p>
            <a:r>
              <a:rPr lang="sv-SE" sz="1400" dirty="0"/>
              <a:t>Sjöfartsverket</a:t>
            </a:r>
          </a:p>
          <a:p>
            <a:r>
              <a:rPr lang="sv-SE" sz="1400" dirty="0"/>
              <a:t>Skatteverket</a:t>
            </a:r>
          </a:p>
        </p:txBody>
      </p:sp>
      <p:sp>
        <p:nvSpPr>
          <p:cNvPr id="12" name="Platshållare för innehåll 8">
            <a:extLst>
              <a:ext uri="{FF2B5EF4-FFF2-40B4-BE49-F238E27FC236}">
                <a16:creationId xmlns:a16="http://schemas.microsoft.com/office/drawing/2014/main" id="{FC5A2CCE-13C1-4B0D-A7A8-8224374660AB}"/>
              </a:ext>
            </a:extLst>
          </p:cNvPr>
          <p:cNvSpPr txBox="1">
            <a:spLocks/>
          </p:cNvSpPr>
          <p:nvPr/>
        </p:nvSpPr>
        <p:spPr>
          <a:xfrm>
            <a:off x="7744213" y="1447427"/>
            <a:ext cx="4542258" cy="4946467"/>
          </a:xfrm>
          <a:prstGeom prst="rect">
            <a:avLst/>
          </a:prstGeom>
        </p:spPr>
        <p:txBody>
          <a:bodyPr vert="horz" lIns="0" tIns="0" rIns="0" bIns="0" rtlCol="0">
            <a:noAutofit/>
          </a:bodyPr>
          <a:lstStyle>
            <a:lvl1pPr marL="331200" indent="-331200" algn="l" defTabSz="914400" rtl="0" eaLnBrk="1" latinLnBrk="0" hangingPunct="1">
              <a:lnSpc>
                <a:spcPct val="90000"/>
              </a:lnSpc>
              <a:spcBef>
                <a:spcPts val="1000"/>
              </a:spcBef>
              <a:buFont typeface="Arial" panose="020B0604020202020204" pitchFamily="34" charset="0"/>
              <a:buChar char="•"/>
              <a:defRPr sz="2300" kern="1200">
                <a:solidFill>
                  <a:schemeClr val="tx1"/>
                </a:solidFill>
                <a:latin typeface="+mn-lt"/>
                <a:ea typeface="+mn-ea"/>
                <a:cs typeface="+mn-cs"/>
              </a:defRPr>
            </a:lvl1pPr>
            <a:lvl2pPr marL="625475"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89693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16681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436688"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400" dirty="0"/>
              <a:t>Socialstyrelsen</a:t>
            </a:r>
          </a:p>
          <a:p>
            <a:r>
              <a:rPr lang="sv-SE" sz="1400" dirty="0"/>
              <a:t>Statens energimyndighet</a:t>
            </a:r>
          </a:p>
          <a:p>
            <a:r>
              <a:rPr lang="sv-SE" sz="1400" dirty="0"/>
              <a:t>Statens jordbruksverk</a:t>
            </a:r>
          </a:p>
          <a:p>
            <a:r>
              <a:rPr lang="sv-SE" sz="1400" dirty="0"/>
              <a:t>Statens servicecenter</a:t>
            </a:r>
          </a:p>
          <a:p>
            <a:r>
              <a:rPr lang="sv-SE" sz="1400" dirty="0"/>
              <a:t>Statens skolverk</a:t>
            </a:r>
          </a:p>
          <a:p>
            <a:r>
              <a:rPr lang="sv-SE" sz="1400" dirty="0"/>
              <a:t>Statens veterinärmedicinska anstalt</a:t>
            </a:r>
          </a:p>
          <a:p>
            <a:r>
              <a:rPr lang="sv-SE" sz="1400" dirty="0"/>
              <a:t>Strålsäkerhetsmyndigheten</a:t>
            </a:r>
          </a:p>
          <a:p>
            <a:r>
              <a:rPr lang="sv-SE" sz="1400" dirty="0"/>
              <a:t>Sveriges meteorologiska och hydrologiska institut</a:t>
            </a:r>
          </a:p>
          <a:p>
            <a:r>
              <a:rPr lang="sv-SE" sz="1400" dirty="0"/>
              <a:t>Säkerhetspolisen</a:t>
            </a:r>
          </a:p>
          <a:p>
            <a:r>
              <a:rPr lang="sv-SE" sz="1400" dirty="0"/>
              <a:t>Tillväxtverket</a:t>
            </a:r>
          </a:p>
          <a:p>
            <a:r>
              <a:rPr lang="sv-SE" sz="1400" dirty="0"/>
              <a:t>Trafikverket</a:t>
            </a:r>
          </a:p>
          <a:p>
            <a:r>
              <a:rPr lang="sv-SE" sz="1400" dirty="0"/>
              <a:t>Transportstyrelsen</a:t>
            </a:r>
          </a:p>
          <a:p>
            <a:r>
              <a:rPr lang="sv-SE" sz="1400" dirty="0"/>
              <a:t>Tullverket</a:t>
            </a:r>
          </a:p>
          <a:p>
            <a:r>
              <a:rPr lang="sv-SE" sz="1400" dirty="0"/>
              <a:t>Utbetalningsmyndigheten</a:t>
            </a:r>
          </a:p>
          <a:p>
            <a:r>
              <a:rPr lang="sv-SE" sz="1400" dirty="0"/>
              <a:t>Åklagarmyndigheten</a:t>
            </a:r>
          </a:p>
        </p:txBody>
      </p:sp>
    </p:spTree>
    <p:extLst>
      <p:ext uri="{BB962C8B-B14F-4D97-AF65-F5344CB8AC3E}">
        <p14:creationId xmlns:p14="http://schemas.microsoft.com/office/powerpoint/2010/main" val="39545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7AAFC-CCC9-A06E-8177-F0674884A62A}"/>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EAC33B6C-1A20-D9D9-5170-F4A10B21965F}"/>
              </a:ext>
            </a:extLst>
          </p:cNvPr>
          <p:cNvSpPr txBox="1">
            <a:spLocks noGrp="1"/>
          </p:cNvSpPr>
          <p:nvPr>
            <p:ph type="title" idx="4294967295"/>
          </p:nvPr>
        </p:nvSpPr>
        <p:spPr>
          <a:xfrm>
            <a:off x="931209" y="460868"/>
            <a:ext cx="1047021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chemeClr val="tx1"/>
                </a:solidFill>
                <a:effectLst/>
                <a:uLnTx/>
                <a:uFillTx/>
                <a:latin typeface="+mn-lt"/>
                <a:ea typeface="+mn-ea"/>
                <a:cs typeface="+mn-cs"/>
              </a:rPr>
              <a:t>Beredskapssektorer</a:t>
            </a:r>
            <a:endParaRPr kumimoji="0" lang="sv-SE" sz="1800" b="1" i="0" u="none" strike="noStrike" kern="1200" cap="none" spc="0" normalizeH="0" baseline="0" noProof="0" dirty="0">
              <a:ln>
                <a:noFill/>
              </a:ln>
              <a:solidFill>
                <a:schemeClr val="tx1"/>
              </a:solidFill>
              <a:effectLst/>
              <a:uLnTx/>
              <a:uFillTx/>
              <a:latin typeface="+mn-lt"/>
              <a:ea typeface="+mn-ea"/>
              <a:cs typeface="+mn-cs"/>
            </a:endParaRPr>
          </a:p>
        </p:txBody>
      </p:sp>
      <p:sp>
        <p:nvSpPr>
          <p:cNvPr id="5" name="Rektangel med rundade hörn 4">
            <a:extLst>
              <a:ext uri="{FF2B5EF4-FFF2-40B4-BE49-F238E27FC236}">
                <a16:creationId xmlns:a16="http://schemas.microsoft.com/office/drawing/2014/main" id="{F8263E2A-2631-3995-80F7-16FA64796625}"/>
              </a:ext>
            </a:extLst>
          </p:cNvPr>
          <p:cNvSpPr/>
          <p:nvPr/>
        </p:nvSpPr>
        <p:spPr>
          <a:xfrm>
            <a:off x="937189" y="1258033"/>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Ekonomisk säkerhet</a:t>
            </a:r>
          </a:p>
        </p:txBody>
      </p:sp>
      <p:cxnSp>
        <p:nvCxnSpPr>
          <p:cNvPr id="10" name="Rak 9">
            <a:extLst>
              <a:ext uri="{FF2B5EF4-FFF2-40B4-BE49-F238E27FC236}">
                <a16:creationId xmlns:a16="http://schemas.microsoft.com/office/drawing/2014/main" id="{B3C26049-67E2-A592-3C71-78D2E6702E37}"/>
              </a:ext>
              <a:ext uri="{C183D7F6-B498-43B3-948B-1728B52AA6E4}">
                <adec:decorative xmlns:adec="http://schemas.microsoft.com/office/drawing/2017/decorative" val="1"/>
              </a:ext>
            </a:extLst>
          </p:cNvPr>
          <p:cNvCxnSpPr>
            <a:cxnSpLocks/>
          </p:cNvCxnSpPr>
          <p:nvPr/>
        </p:nvCxnSpPr>
        <p:spPr>
          <a:xfrm>
            <a:off x="1695569" y="1386982"/>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6" name="Rektangel med rundade hörn 5">
            <a:extLst>
              <a:ext uri="{FF2B5EF4-FFF2-40B4-BE49-F238E27FC236}">
                <a16:creationId xmlns:a16="http://schemas.microsoft.com/office/drawing/2014/main" id="{0B19B0AF-3183-6184-E239-7D2C233A5C28}"/>
              </a:ext>
            </a:extLst>
          </p:cNvPr>
          <p:cNvSpPr/>
          <p:nvPr/>
        </p:nvSpPr>
        <p:spPr>
          <a:xfrm>
            <a:off x="4575292" y="1258033"/>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Elektronisk kommunikation och post</a:t>
            </a:r>
          </a:p>
        </p:txBody>
      </p:sp>
      <p:cxnSp>
        <p:nvCxnSpPr>
          <p:cNvPr id="9" name="Rak 8">
            <a:extLst>
              <a:ext uri="{FF2B5EF4-FFF2-40B4-BE49-F238E27FC236}">
                <a16:creationId xmlns:a16="http://schemas.microsoft.com/office/drawing/2014/main" id="{44CF4687-FECD-52F8-2E9F-513B067DF463}"/>
              </a:ext>
              <a:ext uri="{C183D7F6-B498-43B3-948B-1728B52AA6E4}">
                <adec:decorative xmlns:adec="http://schemas.microsoft.com/office/drawing/2017/decorative" val="1"/>
              </a:ext>
            </a:extLst>
          </p:cNvPr>
          <p:cNvCxnSpPr>
            <a:cxnSpLocks/>
          </p:cNvCxnSpPr>
          <p:nvPr/>
        </p:nvCxnSpPr>
        <p:spPr>
          <a:xfrm>
            <a:off x="5333671" y="1386982"/>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1" name="Rektangel med rundade hörn 10">
            <a:extLst>
              <a:ext uri="{FF2B5EF4-FFF2-40B4-BE49-F238E27FC236}">
                <a16:creationId xmlns:a16="http://schemas.microsoft.com/office/drawing/2014/main" id="{BAFD5551-1063-A068-26A9-B213CE156B7B}"/>
              </a:ext>
            </a:extLst>
          </p:cNvPr>
          <p:cNvSpPr/>
          <p:nvPr/>
        </p:nvSpPr>
        <p:spPr>
          <a:xfrm>
            <a:off x="8151786" y="1258033"/>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Energiförsörjning</a:t>
            </a:r>
          </a:p>
        </p:txBody>
      </p:sp>
      <p:cxnSp>
        <p:nvCxnSpPr>
          <p:cNvPr id="13" name="Rak 12">
            <a:extLst>
              <a:ext uri="{FF2B5EF4-FFF2-40B4-BE49-F238E27FC236}">
                <a16:creationId xmlns:a16="http://schemas.microsoft.com/office/drawing/2014/main" id="{38F4E216-B1A4-DF99-134B-51D9732A7633}"/>
              </a:ext>
              <a:ext uri="{C183D7F6-B498-43B3-948B-1728B52AA6E4}">
                <adec:decorative xmlns:adec="http://schemas.microsoft.com/office/drawing/2017/decorative" val="1"/>
              </a:ext>
            </a:extLst>
          </p:cNvPr>
          <p:cNvCxnSpPr>
            <a:cxnSpLocks/>
          </p:cNvCxnSpPr>
          <p:nvPr/>
        </p:nvCxnSpPr>
        <p:spPr>
          <a:xfrm>
            <a:off x="8910166" y="1386982"/>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4" name="Rektangel med rundade hörn 13">
            <a:extLst>
              <a:ext uri="{FF2B5EF4-FFF2-40B4-BE49-F238E27FC236}">
                <a16:creationId xmlns:a16="http://schemas.microsoft.com/office/drawing/2014/main" id="{7769537D-5A5B-98C5-2458-1CEC2F337896}"/>
              </a:ext>
            </a:extLst>
          </p:cNvPr>
          <p:cNvSpPr/>
          <p:nvPr/>
        </p:nvSpPr>
        <p:spPr>
          <a:xfrm>
            <a:off x="937189" y="2379710"/>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Finansiella tjänster</a:t>
            </a:r>
          </a:p>
        </p:txBody>
      </p:sp>
      <p:cxnSp>
        <p:nvCxnSpPr>
          <p:cNvPr id="16" name="Rak 15">
            <a:extLst>
              <a:ext uri="{FF2B5EF4-FFF2-40B4-BE49-F238E27FC236}">
                <a16:creationId xmlns:a16="http://schemas.microsoft.com/office/drawing/2014/main" id="{8A073679-77B6-9B6F-74E0-C14EAB1194CD}"/>
              </a:ext>
              <a:ext uri="{C183D7F6-B498-43B3-948B-1728B52AA6E4}">
                <adec:decorative xmlns:adec="http://schemas.microsoft.com/office/drawing/2017/decorative" val="1"/>
              </a:ext>
            </a:extLst>
          </p:cNvPr>
          <p:cNvCxnSpPr>
            <a:cxnSpLocks/>
          </p:cNvCxnSpPr>
          <p:nvPr/>
        </p:nvCxnSpPr>
        <p:spPr>
          <a:xfrm>
            <a:off x="1695569" y="2508659"/>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7" name="Rektangel med rundade hörn 16">
            <a:extLst>
              <a:ext uri="{FF2B5EF4-FFF2-40B4-BE49-F238E27FC236}">
                <a16:creationId xmlns:a16="http://schemas.microsoft.com/office/drawing/2014/main" id="{4F2F52CA-4210-8366-560C-3D8A4FD71EE2}"/>
              </a:ext>
            </a:extLst>
          </p:cNvPr>
          <p:cNvSpPr/>
          <p:nvPr/>
        </p:nvSpPr>
        <p:spPr>
          <a:xfrm>
            <a:off x="4575292" y="2379710"/>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Försörjning av grunddata</a:t>
            </a:r>
          </a:p>
        </p:txBody>
      </p:sp>
      <p:cxnSp>
        <p:nvCxnSpPr>
          <p:cNvPr id="19" name="Rak 18">
            <a:extLst>
              <a:ext uri="{FF2B5EF4-FFF2-40B4-BE49-F238E27FC236}">
                <a16:creationId xmlns:a16="http://schemas.microsoft.com/office/drawing/2014/main" id="{C7598FEF-541C-3AFF-3EE9-E04A2C12D4E4}"/>
              </a:ext>
              <a:ext uri="{C183D7F6-B498-43B3-948B-1728B52AA6E4}">
                <adec:decorative xmlns:adec="http://schemas.microsoft.com/office/drawing/2017/decorative" val="1"/>
              </a:ext>
            </a:extLst>
          </p:cNvPr>
          <p:cNvCxnSpPr>
            <a:cxnSpLocks/>
          </p:cNvCxnSpPr>
          <p:nvPr/>
        </p:nvCxnSpPr>
        <p:spPr>
          <a:xfrm>
            <a:off x="5333671" y="2508659"/>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0" name="Rektangel med rundade hörn 19">
            <a:extLst>
              <a:ext uri="{FF2B5EF4-FFF2-40B4-BE49-F238E27FC236}">
                <a16:creationId xmlns:a16="http://schemas.microsoft.com/office/drawing/2014/main" id="{E6B2D168-0F8D-A377-FBD8-C8E98954C2CC}"/>
              </a:ext>
            </a:extLst>
          </p:cNvPr>
          <p:cNvSpPr/>
          <p:nvPr/>
        </p:nvSpPr>
        <p:spPr>
          <a:xfrm>
            <a:off x="8151786" y="2379710"/>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Hälsa, vård och omsorg</a:t>
            </a:r>
          </a:p>
        </p:txBody>
      </p:sp>
      <p:cxnSp>
        <p:nvCxnSpPr>
          <p:cNvPr id="22" name="Rak 21">
            <a:extLst>
              <a:ext uri="{FF2B5EF4-FFF2-40B4-BE49-F238E27FC236}">
                <a16:creationId xmlns:a16="http://schemas.microsoft.com/office/drawing/2014/main" id="{F72B8EEB-90D1-59AA-8F2F-1CF1BBCE4580}"/>
              </a:ext>
              <a:ext uri="{C183D7F6-B498-43B3-948B-1728B52AA6E4}">
                <adec:decorative xmlns:adec="http://schemas.microsoft.com/office/drawing/2017/decorative" val="1"/>
              </a:ext>
            </a:extLst>
          </p:cNvPr>
          <p:cNvCxnSpPr>
            <a:cxnSpLocks/>
          </p:cNvCxnSpPr>
          <p:nvPr/>
        </p:nvCxnSpPr>
        <p:spPr>
          <a:xfrm>
            <a:off x="8910166" y="2508659"/>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3" name="Rektangel med rundade hörn 22">
            <a:extLst>
              <a:ext uri="{FF2B5EF4-FFF2-40B4-BE49-F238E27FC236}">
                <a16:creationId xmlns:a16="http://schemas.microsoft.com/office/drawing/2014/main" id="{89296B83-05EE-2518-563F-D7C943AD3EB6}"/>
              </a:ext>
            </a:extLst>
          </p:cNvPr>
          <p:cNvSpPr/>
          <p:nvPr/>
        </p:nvSpPr>
        <p:spPr>
          <a:xfrm>
            <a:off x="937189" y="3494563"/>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Industri, byggande </a:t>
            </a:r>
            <a:br>
              <a:rPr lang="sv-SE" sz="1200" b="1" dirty="0">
                <a:solidFill>
                  <a:schemeClr val="bg1"/>
                </a:solidFill>
              </a:rPr>
            </a:br>
            <a:r>
              <a:rPr lang="sv-SE" sz="1200" b="1" dirty="0">
                <a:solidFill>
                  <a:schemeClr val="bg1"/>
                </a:solidFill>
              </a:rPr>
              <a:t>och handel</a:t>
            </a:r>
          </a:p>
        </p:txBody>
      </p:sp>
      <p:cxnSp>
        <p:nvCxnSpPr>
          <p:cNvPr id="25" name="Rak 24">
            <a:extLst>
              <a:ext uri="{FF2B5EF4-FFF2-40B4-BE49-F238E27FC236}">
                <a16:creationId xmlns:a16="http://schemas.microsoft.com/office/drawing/2014/main" id="{122F995F-E4EA-740C-832E-577F92997480}"/>
              </a:ext>
              <a:ext uri="{C183D7F6-B498-43B3-948B-1728B52AA6E4}">
                <adec:decorative xmlns:adec="http://schemas.microsoft.com/office/drawing/2017/decorative" val="1"/>
              </a:ext>
            </a:extLst>
          </p:cNvPr>
          <p:cNvCxnSpPr>
            <a:cxnSpLocks/>
          </p:cNvCxnSpPr>
          <p:nvPr/>
        </p:nvCxnSpPr>
        <p:spPr>
          <a:xfrm>
            <a:off x="1695569" y="3623512"/>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6" name="Rektangel med rundade hörn 25">
            <a:extLst>
              <a:ext uri="{FF2B5EF4-FFF2-40B4-BE49-F238E27FC236}">
                <a16:creationId xmlns:a16="http://schemas.microsoft.com/office/drawing/2014/main" id="{7E50F066-18DD-B2F2-1068-1297F8770128}"/>
              </a:ext>
            </a:extLst>
          </p:cNvPr>
          <p:cNvSpPr/>
          <p:nvPr/>
        </p:nvSpPr>
        <p:spPr>
          <a:xfrm>
            <a:off x="4575292" y="3494563"/>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Livsmedelsförsörjning </a:t>
            </a:r>
            <a:br>
              <a:rPr lang="sv-SE" sz="1200" b="1" dirty="0">
                <a:solidFill>
                  <a:schemeClr val="bg1"/>
                </a:solidFill>
              </a:rPr>
            </a:br>
            <a:r>
              <a:rPr lang="sv-SE" sz="1200" b="1" dirty="0">
                <a:solidFill>
                  <a:schemeClr val="bg1"/>
                </a:solidFill>
              </a:rPr>
              <a:t>och dricksvatten</a:t>
            </a:r>
          </a:p>
        </p:txBody>
      </p:sp>
      <p:cxnSp>
        <p:nvCxnSpPr>
          <p:cNvPr id="28" name="Rak 27">
            <a:extLst>
              <a:ext uri="{FF2B5EF4-FFF2-40B4-BE49-F238E27FC236}">
                <a16:creationId xmlns:a16="http://schemas.microsoft.com/office/drawing/2014/main" id="{D1AF5470-56E1-56C7-848F-2822A5433412}"/>
              </a:ext>
              <a:ext uri="{C183D7F6-B498-43B3-948B-1728B52AA6E4}">
                <adec:decorative xmlns:adec="http://schemas.microsoft.com/office/drawing/2017/decorative" val="1"/>
              </a:ext>
            </a:extLst>
          </p:cNvPr>
          <p:cNvCxnSpPr>
            <a:cxnSpLocks/>
          </p:cNvCxnSpPr>
          <p:nvPr/>
        </p:nvCxnSpPr>
        <p:spPr>
          <a:xfrm>
            <a:off x="5333671" y="3623512"/>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9" name="Rektangel med rundade hörn 28">
            <a:extLst>
              <a:ext uri="{FF2B5EF4-FFF2-40B4-BE49-F238E27FC236}">
                <a16:creationId xmlns:a16="http://schemas.microsoft.com/office/drawing/2014/main" id="{0ADDDC86-B841-FCFF-CD14-5413ECC1DC67}"/>
              </a:ext>
            </a:extLst>
          </p:cNvPr>
          <p:cNvSpPr/>
          <p:nvPr/>
        </p:nvSpPr>
        <p:spPr>
          <a:xfrm>
            <a:off x="8151786" y="3494563"/>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Ordning och säkerhet</a:t>
            </a:r>
          </a:p>
        </p:txBody>
      </p:sp>
      <p:cxnSp>
        <p:nvCxnSpPr>
          <p:cNvPr id="31" name="Rak 30">
            <a:extLst>
              <a:ext uri="{FF2B5EF4-FFF2-40B4-BE49-F238E27FC236}">
                <a16:creationId xmlns:a16="http://schemas.microsoft.com/office/drawing/2014/main" id="{A13D0612-26ED-E61C-D894-7F1ADE3C9B23}"/>
              </a:ext>
              <a:ext uri="{C183D7F6-B498-43B3-948B-1728B52AA6E4}">
                <adec:decorative xmlns:adec="http://schemas.microsoft.com/office/drawing/2017/decorative" val="1"/>
              </a:ext>
            </a:extLst>
          </p:cNvPr>
          <p:cNvCxnSpPr>
            <a:cxnSpLocks/>
          </p:cNvCxnSpPr>
          <p:nvPr/>
        </p:nvCxnSpPr>
        <p:spPr>
          <a:xfrm>
            <a:off x="8910166" y="3623512"/>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32" name="Rektangel med rundade hörn 31">
            <a:extLst>
              <a:ext uri="{FF2B5EF4-FFF2-40B4-BE49-F238E27FC236}">
                <a16:creationId xmlns:a16="http://schemas.microsoft.com/office/drawing/2014/main" id="{73703087-6BC2-23D4-04F4-D1839FB64283}"/>
              </a:ext>
            </a:extLst>
          </p:cNvPr>
          <p:cNvSpPr/>
          <p:nvPr/>
        </p:nvSpPr>
        <p:spPr>
          <a:xfrm>
            <a:off x="937189" y="4602592"/>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Räddningstjänst och skydd </a:t>
            </a:r>
            <a:br>
              <a:rPr lang="sv-SE" sz="1200" b="1" dirty="0">
                <a:solidFill>
                  <a:schemeClr val="bg1"/>
                </a:solidFill>
              </a:rPr>
            </a:br>
            <a:r>
              <a:rPr lang="sv-SE" sz="1200" b="1" dirty="0">
                <a:solidFill>
                  <a:schemeClr val="bg1"/>
                </a:solidFill>
              </a:rPr>
              <a:t>av civilbefolkningen</a:t>
            </a:r>
          </a:p>
        </p:txBody>
      </p:sp>
      <p:cxnSp>
        <p:nvCxnSpPr>
          <p:cNvPr id="34" name="Rak 33">
            <a:extLst>
              <a:ext uri="{FF2B5EF4-FFF2-40B4-BE49-F238E27FC236}">
                <a16:creationId xmlns:a16="http://schemas.microsoft.com/office/drawing/2014/main" id="{D1C35B79-71CE-680F-088A-203465ACF2AA}"/>
              </a:ext>
              <a:ext uri="{C183D7F6-B498-43B3-948B-1728B52AA6E4}">
                <adec:decorative xmlns:adec="http://schemas.microsoft.com/office/drawing/2017/decorative" val="1"/>
              </a:ext>
            </a:extLst>
          </p:cNvPr>
          <p:cNvCxnSpPr>
            <a:cxnSpLocks/>
          </p:cNvCxnSpPr>
          <p:nvPr/>
        </p:nvCxnSpPr>
        <p:spPr>
          <a:xfrm>
            <a:off x="1695569" y="4731541"/>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35" name="Rektangel med rundade hörn 34">
            <a:extLst>
              <a:ext uri="{FF2B5EF4-FFF2-40B4-BE49-F238E27FC236}">
                <a16:creationId xmlns:a16="http://schemas.microsoft.com/office/drawing/2014/main" id="{84CA3A7A-7E87-B45E-D0B5-2C7FA9A72CFA}"/>
              </a:ext>
            </a:extLst>
          </p:cNvPr>
          <p:cNvSpPr/>
          <p:nvPr/>
        </p:nvSpPr>
        <p:spPr>
          <a:xfrm>
            <a:off x="4575292" y="4602592"/>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Transporter</a:t>
            </a:r>
          </a:p>
        </p:txBody>
      </p:sp>
      <p:cxnSp>
        <p:nvCxnSpPr>
          <p:cNvPr id="37" name="Rak 36">
            <a:extLst>
              <a:ext uri="{FF2B5EF4-FFF2-40B4-BE49-F238E27FC236}">
                <a16:creationId xmlns:a16="http://schemas.microsoft.com/office/drawing/2014/main" id="{7E4A2F8D-7723-53B4-202C-0A99AB3E8AAE}"/>
              </a:ext>
              <a:ext uri="{C183D7F6-B498-43B3-948B-1728B52AA6E4}">
                <adec:decorative xmlns:adec="http://schemas.microsoft.com/office/drawing/2017/decorative" val="1"/>
              </a:ext>
            </a:extLst>
          </p:cNvPr>
          <p:cNvCxnSpPr>
            <a:cxnSpLocks/>
          </p:cNvCxnSpPr>
          <p:nvPr/>
        </p:nvCxnSpPr>
        <p:spPr>
          <a:xfrm>
            <a:off x="5333671" y="4731541"/>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38" name="Rektangel med rundade hörn 37">
            <a:extLst>
              <a:ext uri="{FF2B5EF4-FFF2-40B4-BE49-F238E27FC236}">
                <a16:creationId xmlns:a16="http://schemas.microsoft.com/office/drawing/2014/main" id="{D5EB692B-AFBB-6691-1224-82D49957F59C}"/>
              </a:ext>
            </a:extLst>
          </p:cNvPr>
          <p:cNvSpPr/>
          <p:nvPr/>
        </p:nvSpPr>
        <p:spPr>
          <a:xfrm>
            <a:off x="8151786" y="4602592"/>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Utrikeshandel</a:t>
            </a:r>
          </a:p>
        </p:txBody>
      </p:sp>
      <p:cxnSp>
        <p:nvCxnSpPr>
          <p:cNvPr id="40" name="Rak 39">
            <a:extLst>
              <a:ext uri="{FF2B5EF4-FFF2-40B4-BE49-F238E27FC236}">
                <a16:creationId xmlns:a16="http://schemas.microsoft.com/office/drawing/2014/main" id="{BD90C8B3-3AFE-EA3A-4BF9-6A69E382EF89}"/>
              </a:ext>
              <a:ext uri="{C183D7F6-B498-43B3-948B-1728B52AA6E4}">
                <adec:decorative xmlns:adec="http://schemas.microsoft.com/office/drawing/2017/decorative" val="1"/>
              </a:ext>
            </a:extLst>
          </p:cNvPr>
          <p:cNvCxnSpPr>
            <a:cxnSpLocks/>
          </p:cNvCxnSpPr>
          <p:nvPr/>
        </p:nvCxnSpPr>
        <p:spPr>
          <a:xfrm>
            <a:off x="8910166" y="4731541"/>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pic>
        <p:nvPicPr>
          <p:cNvPr id="2" name="Bildobjekt 1">
            <a:extLst>
              <a:ext uri="{FF2B5EF4-FFF2-40B4-BE49-F238E27FC236}">
                <a16:creationId xmlns:a16="http://schemas.microsoft.com/office/drawing/2014/main" id="{F868AE39-C7A9-F5AA-0A9B-A173A615D1A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611" y="1330658"/>
            <a:ext cx="608412" cy="608412"/>
          </a:xfrm>
          <a:prstGeom prst="rect">
            <a:avLst/>
          </a:prstGeom>
        </p:spPr>
      </p:pic>
      <p:pic>
        <p:nvPicPr>
          <p:cNvPr id="41" name="Bildobjekt 40">
            <a:extLst>
              <a:ext uri="{FF2B5EF4-FFF2-40B4-BE49-F238E27FC236}">
                <a16:creationId xmlns:a16="http://schemas.microsoft.com/office/drawing/2014/main" id="{0ED978CC-83E4-02B4-7C8F-EFCFC6644A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67303" y="2460248"/>
            <a:ext cx="585011" cy="585011"/>
          </a:xfrm>
          <a:prstGeom prst="rect">
            <a:avLst/>
          </a:prstGeom>
        </p:spPr>
      </p:pic>
      <p:pic>
        <p:nvPicPr>
          <p:cNvPr id="42" name="Bildobjekt 41">
            <a:extLst>
              <a:ext uri="{FF2B5EF4-FFF2-40B4-BE49-F238E27FC236}">
                <a16:creationId xmlns:a16="http://schemas.microsoft.com/office/drawing/2014/main" id="{57E44F90-F5BA-7F3F-E50A-1DFDD3BBE89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31598" y="1296854"/>
            <a:ext cx="655213" cy="655213"/>
          </a:xfrm>
          <a:prstGeom prst="rect">
            <a:avLst/>
          </a:prstGeom>
        </p:spPr>
      </p:pic>
      <p:pic>
        <p:nvPicPr>
          <p:cNvPr id="43" name="Bildobjekt 42">
            <a:extLst>
              <a:ext uri="{FF2B5EF4-FFF2-40B4-BE49-F238E27FC236}">
                <a16:creationId xmlns:a16="http://schemas.microsoft.com/office/drawing/2014/main" id="{A9D39FCB-F552-2A6B-5D47-68B92264586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19397" y="1313002"/>
            <a:ext cx="631812" cy="631812"/>
          </a:xfrm>
          <a:prstGeom prst="rect">
            <a:avLst/>
          </a:prstGeom>
        </p:spPr>
      </p:pic>
      <p:pic>
        <p:nvPicPr>
          <p:cNvPr id="44" name="Bildobjekt 43">
            <a:extLst>
              <a:ext uri="{FF2B5EF4-FFF2-40B4-BE49-F238E27FC236}">
                <a16:creationId xmlns:a16="http://schemas.microsoft.com/office/drawing/2014/main" id="{A82E7129-8B20-E6FF-15AF-C27A42453AA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6169" y="2432706"/>
            <a:ext cx="655213" cy="655213"/>
          </a:xfrm>
          <a:prstGeom prst="rect">
            <a:avLst/>
          </a:prstGeom>
        </p:spPr>
      </p:pic>
      <p:pic>
        <p:nvPicPr>
          <p:cNvPr id="45" name="Bildobjekt 44">
            <a:extLst>
              <a:ext uri="{FF2B5EF4-FFF2-40B4-BE49-F238E27FC236}">
                <a16:creationId xmlns:a16="http://schemas.microsoft.com/office/drawing/2014/main" id="{5EB4EFA0-352E-39C6-21D8-BCAED76DABEC}"/>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48111" y="2455400"/>
            <a:ext cx="585011" cy="585011"/>
          </a:xfrm>
          <a:prstGeom prst="rect">
            <a:avLst/>
          </a:prstGeom>
        </p:spPr>
      </p:pic>
      <p:pic>
        <p:nvPicPr>
          <p:cNvPr id="46" name="Bildobjekt 45">
            <a:extLst>
              <a:ext uri="{FF2B5EF4-FFF2-40B4-BE49-F238E27FC236}">
                <a16:creationId xmlns:a16="http://schemas.microsoft.com/office/drawing/2014/main" id="{BD20AA89-722C-E74A-92CF-D90A21FA6094}"/>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9076" y="3608782"/>
            <a:ext cx="585011" cy="585011"/>
          </a:xfrm>
          <a:prstGeom prst="rect">
            <a:avLst/>
          </a:prstGeom>
        </p:spPr>
      </p:pic>
      <p:pic>
        <p:nvPicPr>
          <p:cNvPr id="47" name="Bildobjekt 46">
            <a:extLst>
              <a:ext uri="{FF2B5EF4-FFF2-40B4-BE49-F238E27FC236}">
                <a16:creationId xmlns:a16="http://schemas.microsoft.com/office/drawing/2014/main" id="{431CF3F6-9857-A53A-EFCD-FA5F6C313AA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54584" y="3599523"/>
            <a:ext cx="585011" cy="585011"/>
          </a:xfrm>
          <a:prstGeom prst="rect">
            <a:avLst/>
          </a:prstGeom>
        </p:spPr>
      </p:pic>
      <p:pic>
        <p:nvPicPr>
          <p:cNvPr id="48" name="Bildobjekt 47">
            <a:extLst>
              <a:ext uri="{FF2B5EF4-FFF2-40B4-BE49-F238E27FC236}">
                <a16:creationId xmlns:a16="http://schemas.microsoft.com/office/drawing/2014/main" id="{F6FEEF8E-96B1-AF36-8402-772FC699336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48111" y="3571954"/>
            <a:ext cx="585011" cy="585011"/>
          </a:xfrm>
          <a:prstGeom prst="rect">
            <a:avLst/>
          </a:prstGeom>
        </p:spPr>
      </p:pic>
      <p:pic>
        <p:nvPicPr>
          <p:cNvPr id="49" name="Bildobjekt 48">
            <a:extLst>
              <a:ext uri="{FF2B5EF4-FFF2-40B4-BE49-F238E27FC236}">
                <a16:creationId xmlns:a16="http://schemas.microsoft.com/office/drawing/2014/main" id="{2DA23817-31DE-B629-83FC-E59E77E8E60A}"/>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5460" y="4699984"/>
            <a:ext cx="585011" cy="585011"/>
          </a:xfrm>
          <a:prstGeom prst="rect">
            <a:avLst/>
          </a:prstGeom>
        </p:spPr>
      </p:pic>
      <p:pic>
        <p:nvPicPr>
          <p:cNvPr id="50" name="Bildobjekt 49">
            <a:extLst>
              <a:ext uri="{FF2B5EF4-FFF2-40B4-BE49-F238E27FC236}">
                <a16:creationId xmlns:a16="http://schemas.microsoft.com/office/drawing/2014/main" id="{DD84F20C-E625-3A3E-874D-2A216436131D}"/>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667348" y="4687219"/>
            <a:ext cx="585011" cy="585011"/>
          </a:xfrm>
          <a:prstGeom prst="rect">
            <a:avLst/>
          </a:prstGeom>
        </p:spPr>
      </p:pic>
      <p:pic>
        <p:nvPicPr>
          <p:cNvPr id="51" name="Bildobjekt 50">
            <a:extLst>
              <a:ext uri="{FF2B5EF4-FFF2-40B4-BE49-F238E27FC236}">
                <a16:creationId xmlns:a16="http://schemas.microsoft.com/office/drawing/2014/main" id="{316B4C27-E5DD-CE4B-6644-4FED0F757623}"/>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256070" y="4687219"/>
            <a:ext cx="585011" cy="585011"/>
          </a:xfrm>
          <a:prstGeom prst="rect">
            <a:avLst/>
          </a:prstGeom>
        </p:spPr>
      </p:pic>
    </p:spTree>
    <p:extLst>
      <p:ext uri="{BB962C8B-B14F-4D97-AF65-F5344CB8AC3E}">
        <p14:creationId xmlns:p14="http://schemas.microsoft.com/office/powerpoint/2010/main" val="229196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222A2-6272-BE7E-C466-CB941CA3147D}"/>
            </a:ext>
          </a:extLst>
        </p:cNvPr>
        <p:cNvGrpSpPr/>
        <p:nvPr/>
      </p:nvGrpSpPr>
      <p:grpSpPr>
        <a:xfrm>
          <a:off x="0" y="0"/>
          <a:ext cx="0" cy="0"/>
          <a:chOff x="0" y="0"/>
          <a:chExt cx="0" cy="0"/>
        </a:xfrm>
      </p:grpSpPr>
      <p:pic>
        <p:nvPicPr>
          <p:cNvPr id="7" name="Bildobjekt 4093">
            <a:extLst>
              <a:ext uri="{FF2B5EF4-FFF2-40B4-BE49-F238E27FC236}">
                <a16:creationId xmlns:a16="http://schemas.microsoft.com/office/drawing/2014/main" id="{0BB12A92-B9BB-212C-382F-FD3088C05A1A}"/>
              </a:ext>
            </a:extLst>
          </p:cNvPr>
          <p:cNvPicPr>
            <a:picLocks noChangeAspect="1"/>
          </p:cNvPicPr>
          <p:nvPr/>
        </p:nvPicPr>
        <p:blipFill>
          <a:blip r:embed="rId3">
            <a:extLst>
              <a:ext uri="{96DAC541-7B7A-43D3-8B79-37D633B846F1}">
                <asvg:svgBlip xmlns:asvg="http://schemas.microsoft.com/office/drawing/2016/SVG/main" r:embed="rId4"/>
              </a:ext>
            </a:extLst>
          </a:blip>
          <a:srcRect l="39087" t="15067" r="43221" b="65733"/>
          <a:stretch>
            <a:fillRect/>
          </a:stretch>
        </p:blipFill>
        <p:spPr>
          <a:xfrm>
            <a:off x="0" y="-1"/>
            <a:ext cx="12192000" cy="6858001"/>
          </a:xfrm>
          <a:prstGeom prst="rect">
            <a:avLst/>
          </a:prstGeom>
        </p:spPr>
      </p:pic>
      <p:pic>
        <p:nvPicPr>
          <p:cNvPr id="9" name="Bild 8">
            <a:extLst>
              <a:ext uri="{FF2B5EF4-FFF2-40B4-BE49-F238E27FC236}">
                <a16:creationId xmlns:a16="http://schemas.microsoft.com/office/drawing/2014/main" id="{DD92D353-D790-4DB8-BEE0-CB221F7BEF46}"/>
              </a:ext>
            </a:extLst>
          </p:cNvPr>
          <p:cNvPicPr>
            <a:picLocks noChangeAspect="1"/>
          </p:cNvPicPr>
          <p:nvPr/>
        </p:nvPicPr>
        <p:blipFill>
          <a:blip r:embed="rId5">
            <a:extLst>
              <a:ext uri="{96DAC541-7B7A-43D3-8B79-37D633B846F1}">
                <asvg:svgBlip xmlns:asvg="http://schemas.microsoft.com/office/drawing/2016/SVG/main" r:embed="rId6"/>
              </a:ext>
            </a:extLst>
          </a:blip>
          <a:srcRect l="48071" t="15073" r="43210" b="65800"/>
          <a:stretch/>
        </p:blipFill>
        <p:spPr>
          <a:xfrm>
            <a:off x="6193237" y="5758"/>
            <a:ext cx="6022507" cy="6840000"/>
          </a:xfrm>
          <a:prstGeom prst="rect">
            <a:avLst/>
          </a:prstGeom>
          <a:effectLst>
            <a:outerShdw blurRad="197365" dist="38100" dir="2700000" sx="99894" sy="99894" algn="tl" rotWithShape="0">
              <a:prstClr val="black">
                <a:alpha val="40000"/>
              </a:prstClr>
            </a:outerShdw>
          </a:effectLst>
        </p:spPr>
      </p:pic>
      <p:pic>
        <p:nvPicPr>
          <p:cNvPr id="11" name="Bild 10">
            <a:extLst>
              <a:ext uri="{FF2B5EF4-FFF2-40B4-BE49-F238E27FC236}">
                <a16:creationId xmlns:a16="http://schemas.microsoft.com/office/drawing/2014/main" id="{A6E7DB60-4F19-D816-D833-E783F6002F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6961" y="4130433"/>
            <a:ext cx="349816" cy="311118"/>
          </a:xfrm>
          <a:prstGeom prst="rect">
            <a:avLst/>
          </a:prstGeom>
        </p:spPr>
      </p:pic>
      <p:pic>
        <p:nvPicPr>
          <p:cNvPr id="12" name="Bild 11">
            <a:extLst>
              <a:ext uri="{FF2B5EF4-FFF2-40B4-BE49-F238E27FC236}">
                <a16:creationId xmlns:a16="http://schemas.microsoft.com/office/drawing/2014/main" id="{9F130B4D-ECF5-1F50-4452-542ABCC9DA4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79207" y="4283021"/>
            <a:ext cx="155559" cy="311117"/>
          </a:xfrm>
          <a:prstGeom prst="rect">
            <a:avLst/>
          </a:prstGeom>
        </p:spPr>
      </p:pic>
      <p:pic>
        <p:nvPicPr>
          <p:cNvPr id="13" name="Bild 12">
            <a:extLst>
              <a:ext uri="{FF2B5EF4-FFF2-40B4-BE49-F238E27FC236}">
                <a16:creationId xmlns:a16="http://schemas.microsoft.com/office/drawing/2014/main" id="{F887C1A4-5C34-1009-9CFD-96492835BDA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457385">
            <a:off x="8048426" y="2850018"/>
            <a:ext cx="169594" cy="239233"/>
          </a:xfrm>
          <a:prstGeom prst="rect">
            <a:avLst/>
          </a:prstGeom>
        </p:spPr>
      </p:pic>
      <p:sp>
        <p:nvSpPr>
          <p:cNvPr id="8" name="Rubrik 2">
            <a:extLst>
              <a:ext uri="{FF2B5EF4-FFF2-40B4-BE49-F238E27FC236}">
                <a16:creationId xmlns:a16="http://schemas.microsoft.com/office/drawing/2014/main" id="{7D0AA966-10EF-11BC-2CB5-0DAA9592F72A}"/>
              </a:ext>
            </a:extLst>
          </p:cNvPr>
          <p:cNvSpPr txBox="1">
            <a:spLocks/>
          </p:cNvSpPr>
          <p:nvPr/>
        </p:nvSpPr>
        <p:spPr>
          <a:xfrm>
            <a:off x="4299888" y="1731556"/>
            <a:ext cx="2235200" cy="571806"/>
          </a:xfrm>
          <a:prstGeom prst="rect">
            <a:avLst/>
          </a:prstGeom>
        </p:spPr>
        <p:txBody>
          <a:bodyPr vert="horz" lIns="0" tIns="0" rIns="0" bIns="0" rtlCol="0" anchor="ctr">
            <a:noAutofit/>
          </a:bodyPr>
          <a:lstStyle>
            <a:lvl1pPr algn="l" defTabSz="914400" rtl="0" eaLnBrk="1" latinLnBrk="0" hangingPunct="1">
              <a:lnSpc>
                <a:spcPct val="84000"/>
              </a:lnSpc>
              <a:spcBef>
                <a:spcPct val="0"/>
              </a:spcBef>
              <a:buNone/>
              <a:defRPr sz="3200" b="0" kern="1200">
                <a:solidFill>
                  <a:schemeClr val="tx1"/>
                </a:solidFill>
                <a:latin typeface="+mj-lt"/>
                <a:ea typeface="+mj-ea"/>
                <a:cs typeface="+mj-cs"/>
              </a:defRPr>
            </a:lvl1pPr>
          </a:lstStyle>
          <a:p>
            <a:pPr algn="ctr"/>
            <a:r>
              <a:rPr lang="sv-SE"/>
              <a:t>Sverige</a:t>
            </a:r>
            <a:endParaRPr lang="sv-SE" dirty="0"/>
          </a:p>
        </p:txBody>
      </p:sp>
      <p:sp>
        <p:nvSpPr>
          <p:cNvPr id="26" name="Platshållare för datum 25">
            <a:extLst>
              <a:ext uri="{FF2B5EF4-FFF2-40B4-BE49-F238E27FC236}">
                <a16:creationId xmlns:a16="http://schemas.microsoft.com/office/drawing/2014/main" id="{B9ABA9B6-B21F-409A-8FD3-F1B0B66928D7}"/>
              </a:ext>
            </a:extLst>
          </p:cNvPr>
          <p:cNvSpPr>
            <a:spLocks noGrp="1"/>
          </p:cNvSpPr>
          <p:nvPr>
            <p:ph type="dt" sz="half" idx="10"/>
          </p:nvPr>
        </p:nvSpPr>
        <p:spPr/>
        <p:txBody>
          <a:bodyPr/>
          <a:lstStyle/>
          <a:p>
            <a:fld id="{4BD8E3F0-6E40-412E-95FD-239029B9481C}" type="datetime3">
              <a:rPr lang="sv-SE" smtClean="0"/>
              <a:t>26-06-04</a:t>
            </a:fld>
            <a:endParaRPr lang="sv-SE" dirty="0"/>
          </a:p>
        </p:txBody>
      </p:sp>
      <p:sp>
        <p:nvSpPr>
          <p:cNvPr id="27" name="Platshållare för bildnummer 26">
            <a:extLst>
              <a:ext uri="{FF2B5EF4-FFF2-40B4-BE49-F238E27FC236}">
                <a16:creationId xmlns:a16="http://schemas.microsoft.com/office/drawing/2014/main" id="{6FB4D0EE-AEF4-471A-8352-DAF24AACFC67}"/>
              </a:ext>
            </a:extLst>
          </p:cNvPr>
          <p:cNvSpPr>
            <a:spLocks noGrp="1"/>
          </p:cNvSpPr>
          <p:nvPr>
            <p:ph type="sldNum" sz="quarter" idx="12"/>
          </p:nvPr>
        </p:nvSpPr>
        <p:spPr/>
        <p:txBody>
          <a:bodyPr/>
          <a:lstStyle/>
          <a:p>
            <a:fld id="{F6C05EEB-4522-434C-B777-08D6E2D6AD2E}" type="slidenum">
              <a:rPr lang="sv-SE" smtClean="0"/>
              <a:pPr/>
              <a:t>3</a:t>
            </a:fld>
            <a:endParaRPr lang="sv-SE" dirty="0"/>
          </a:p>
        </p:txBody>
      </p:sp>
    </p:spTree>
    <p:extLst>
      <p:ext uri="{BB962C8B-B14F-4D97-AF65-F5344CB8AC3E}">
        <p14:creationId xmlns:p14="http://schemas.microsoft.com/office/powerpoint/2010/main" val="4094720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7AAFC-CCC9-A06E-8177-F0674884A62A}"/>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EAC33B6C-1A20-D9D9-5170-F4A10B21965F}"/>
              </a:ext>
            </a:extLst>
          </p:cNvPr>
          <p:cNvSpPr txBox="1">
            <a:spLocks noGrp="1"/>
          </p:cNvSpPr>
          <p:nvPr>
            <p:ph type="title" idx="4294967295"/>
          </p:nvPr>
        </p:nvSpPr>
        <p:spPr>
          <a:xfrm>
            <a:off x="931209" y="460868"/>
            <a:ext cx="993925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dirty="0">
                <a:ln>
                  <a:noFill/>
                </a:ln>
                <a:solidFill>
                  <a:schemeClr val="tx1"/>
                </a:solidFill>
                <a:effectLst/>
                <a:uLnTx/>
                <a:uFillTx/>
                <a:latin typeface="+mn-lt"/>
                <a:ea typeface="+mn-ea"/>
                <a:cs typeface="+mn-cs"/>
              </a:rPr>
              <a:t>Beredskapssektorer och sektorsansvariga myndigheter</a:t>
            </a:r>
          </a:p>
        </p:txBody>
      </p:sp>
      <p:sp>
        <p:nvSpPr>
          <p:cNvPr id="5" name="Rektangel med rundade hörn 4">
            <a:extLst>
              <a:ext uri="{FF2B5EF4-FFF2-40B4-BE49-F238E27FC236}">
                <a16:creationId xmlns:a16="http://schemas.microsoft.com/office/drawing/2014/main" id="{F8263E2A-2631-3995-80F7-16FA64796625}"/>
              </a:ext>
            </a:extLst>
          </p:cNvPr>
          <p:cNvSpPr/>
          <p:nvPr/>
        </p:nvSpPr>
        <p:spPr>
          <a:xfrm>
            <a:off x="937189" y="1230057"/>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Ekonomisk säkerhet</a:t>
            </a:r>
          </a:p>
          <a:p>
            <a:pPr>
              <a:buClr>
                <a:srgbClr val="FF832C"/>
              </a:buClr>
              <a:buSzPct val="100000"/>
            </a:pPr>
            <a:r>
              <a:rPr lang="sv-SE" sz="1200" dirty="0">
                <a:solidFill>
                  <a:schemeClr val="bg1"/>
                </a:solidFill>
              </a:rPr>
              <a:t>Försäkringskassan</a:t>
            </a:r>
          </a:p>
        </p:txBody>
      </p:sp>
      <p:cxnSp>
        <p:nvCxnSpPr>
          <p:cNvPr id="10" name="Rak 9">
            <a:extLst>
              <a:ext uri="{FF2B5EF4-FFF2-40B4-BE49-F238E27FC236}">
                <a16:creationId xmlns:a16="http://schemas.microsoft.com/office/drawing/2014/main" id="{B3C26049-67E2-A592-3C71-78D2E6702E37}"/>
              </a:ext>
              <a:ext uri="{C183D7F6-B498-43B3-948B-1728B52AA6E4}">
                <adec:decorative xmlns:adec="http://schemas.microsoft.com/office/drawing/2017/decorative" val="1"/>
              </a:ext>
            </a:extLst>
          </p:cNvPr>
          <p:cNvCxnSpPr>
            <a:cxnSpLocks/>
          </p:cNvCxnSpPr>
          <p:nvPr/>
        </p:nvCxnSpPr>
        <p:spPr>
          <a:xfrm>
            <a:off x="1650965" y="1359006"/>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6" name="Rektangel med rundade hörn 5">
            <a:extLst>
              <a:ext uri="{FF2B5EF4-FFF2-40B4-BE49-F238E27FC236}">
                <a16:creationId xmlns:a16="http://schemas.microsoft.com/office/drawing/2014/main" id="{0B19B0AF-3183-6184-E239-7D2C233A5C28}"/>
              </a:ext>
            </a:extLst>
          </p:cNvPr>
          <p:cNvSpPr/>
          <p:nvPr/>
        </p:nvSpPr>
        <p:spPr>
          <a:xfrm>
            <a:off x="4575292" y="1230057"/>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Elektronisk kommunikation och post</a:t>
            </a:r>
          </a:p>
          <a:p>
            <a:pPr>
              <a:buClr>
                <a:srgbClr val="FF832C"/>
              </a:buClr>
              <a:buSzPct val="100000"/>
            </a:pPr>
            <a:r>
              <a:rPr lang="sv-SE" sz="1200" dirty="0">
                <a:solidFill>
                  <a:schemeClr val="bg1"/>
                </a:solidFill>
              </a:rPr>
              <a:t>Post- och telestyrelsen</a:t>
            </a:r>
          </a:p>
        </p:txBody>
      </p:sp>
      <p:cxnSp>
        <p:nvCxnSpPr>
          <p:cNvPr id="9" name="Rak 8">
            <a:extLst>
              <a:ext uri="{FF2B5EF4-FFF2-40B4-BE49-F238E27FC236}">
                <a16:creationId xmlns:a16="http://schemas.microsoft.com/office/drawing/2014/main" id="{44CF4687-FECD-52F8-2E9F-513B067DF463}"/>
              </a:ext>
              <a:ext uri="{C183D7F6-B498-43B3-948B-1728B52AA6E4}">
                <adec:decorative xmlns:adec="http://schemas.microsoft.com/office/drawing/2017/decorative" val="1"/>
              </a:ext>
            </a:extLst>
          </p:cNvPr>
          <p:cNvCxnSpPr>
            <a:cxnSpLocks/>
          </p:cNvCxnSpPr>
          <p:nvPr/>
        </p:nvCxnSpPr>
        <p:spPr>
          <a:xfrm>
            <a:off x="5289067" y="1359006"/>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1" name="Rektangel med rundade hörn 10">
            <a:extLst>
              <a:ext uri="{FF2B5EF4-FFF2-40B4-BE49-F238E27FC236}">
                <a16:creationId xmlns:a16="http://schemas.microsoft.com/office/drawing/2014/main" id="{BAFD5551-1063-A068-26A9-B213CE156B7B}"/>
              </a:ext>
            </a:extLst>
          </p:cNvPr>
          <p:cNvSpPr/>
          <p:nvPr/>
        </p:nvSpPr>
        <p:spPr>
          <a:xfrm>
            <a:off x="8151786" y="1230057"/>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Energiförsörjning</a:t>
            </a:r>
          </a:p>
          <a:p>
            <a:pPr>
              <a:buClr>
                <a:srgbClr val="FF832C"/>
              </a:buClr>
              <a:buSzPct val="100000"/>
            </a:pPr>
            <a:r>
              <a:rPr lang="sv-SE" sz="1200" dirty="0">
                <a:solidFill>
                  <a:schemeClr val="bg1"/>
                </a:solidFill>
              </a:rPr>
              <a:t>Energimyndigheten</a:t>
            </a:r>
          </a:p>
        </p:txBody>
      </p:sp>
      <p:cxnSp>
        <p:nvCxnSpPr>
          <p:cNvPr id="13" name="Rak 12">
            <a:extLst>
              <a:ext uri="{FF2B5EF4-FFF2-40B4-BE49-F238E27FC236}">
                <a16:creationId xmlns:a16="http://schemas.microsoft.com/office/drawing/2014/main" id="{38F4E216-B1A4-DF99-134B-51D9732A7633}"/>
              </a:ext>
              <a:ext uri="{C183D7F6-B498-43B3-948B-1728B52AA6E4}">
                <adec:decorative xmlns:adec="http://schemas.microsoft.com/office/drawing/2017/decorative" val="1"/>
              </a:ext>
            </a:extLst>
          </p:cNvPr>
          <p:cNvCxnSpPr>
            <a:cxnSpLocks/>
          </p:cNvCxnSpPr>
          <p:nvPr/>
        </p:nvCxnSpPr>
        <p:spPr>
          <a:xfrm>
            <a:off x="8865562" y="1359006"/>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4" name="Rektangel med rundade hörn 13">
            <a:extLst>
              <a:ext uri="{FF2B5EF4-FFF2-40B4-BE49-F238E27FC236}">
                <a16:creationId xmlns:a16="http://schemas.microsoft.com/office/drawing/2014/main" id="{7769537D-5A5B-98C5-2458-1CEC2F337896}"/>
              </a:ext>
            </a:extLst>
          </p:cNvPr>
          <p:cNvSpPr/>
          <p:nvPr/>
        </p:nvSpPr>
        <p:spPr>
          <a:xfrm>
            <a:off x="937189" y="2399502"/>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Finansiella tjänster</a:t>
            </a:r>
          </a:p>
          <a:p>
            <a:pPr>
              <a:buClr>
                <a:srgbClr val="FF832C"/>
              </a:buClr>
              <a:buSzPct val="100000"/>
            </a:pPr>
            <a:r>
              <a:rPr lang="sv-SE" sz="1200" dirty="0">
                <a:solidFill>
                  <a:schemeClr val="bg1"/>
                </a:solidFill>
              </a:rPr>
              <a:t>Finansinspektionen</a:t>
            </a:r>
          </a:p>
        </p:txBody>
      </p:sp>
      <p:cxnSp>
        <p:nvCxnSpPr>
          <p:cNvPr id="16" name="Rak 15">
            <a:extLst>
              <a:ext uri="{FF2B5EF4-FFF2-40B4-BE49-F238E27FC236}">
                <a16:creationId xmlns:a16="http://schemas.microsoft.com/office/drawing/2014/main" id="{8A073679-77B6-9B6F-74E0-C14EAB1194CD}"/>
              </a:ext>
              <a:ext uri="{C183D7F6-B498-43B3-948B-1728B52AA6E4}">
                <adec:decorative xmlns:adec="http://schemas.microsoft.com/office/drawing/2017/decorative" val="1"/>
              </a:ext>
            </a:extLst>
          </p:cNvPr>
          <p:cNvCxnSpPr>
            <a:cxnSpLocks/>
          </p:cNvCxnSpPr>
          <p:nvPr/>
        </p:nvCxnSpPr>
        <p:spPr>
          <a:xfrm>
            <a:off x="1650965" y="2528451"/>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17" name="Rektangel med rundade hörn 16">
            <a:extLst>
              <a:ext uri="{FF2B5EF4-FFF2-40B4-BE49-F238E27FC236}">
                <a16:creationId xmlns:a16="http://schemas.microsoft.com/office/drawing/2014/main" id="{4F2F52CA-4210-8366-560C-3D8A4FD71EE2}"/>
              </a:ext>
            </a:extLst>
          </p:cNvPr>
          <p:cNvSpPr/>
          <p:nvPr/>
        </p:nvSpPr>
        <p:spPr>
          <a:xfrm>
            <a:off x="4575292" y="2399502"/>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Försörjning av grunddata</a:t>
            </a:r>
          </a:p>
          <a:p>
            <a:pPr>
              <a:buClr>
                <a:srgbClr val="FF832C"/>
              </a:buClr>
              <a:buSzPct val="100000"/>
            </a:pPr>
            <a:r>
              <a:rPr lang="sv-SE" sz="1200" dirty="0">
                <a:solidFill>
                  <a:schemeClr val="bg1"/>
                </a:solidFill>
              </a:rPr>
              <a:t>Skatteverket</a:t>
            </a:r>
          </a:p>
        </p:txBody>
      </p:sp>
      <p:cxnSp>
        <p:nvCxnSpPr>
          <p:cNvPr id="19" name="Rak 18">
            <a:extLst>
              <a:ext uri="{FF2B5EF4-FFF2-40B4-BE49-F238E27FC236}">
                <a16:creationId xmlns:a16="http://schemas.microsoft.com/office/drawing/2014/main" id="{C7598FEF-541C-3AFF-3EE9-E04A2C12D4E4}"/>
              </a:ext>
              <a:ext uri="{C183D7F6-B498-43B3-948B-1728B52AA6E4}">
                <adec:decorative xmlns:adec="http://schemas.microsoft.com/office/drawing/2017/decorative" val="1"/>
              </a:ext>
            </a:extLst>
          </p:cNvPr>
          <p:cNvCxnSpPr>
            <a:cxnSpLocks/>
          </p:cNvCxnSpPr>
          <p:nvPr/>
        </p:nvCxnSpPr>
        <p:spPr>
          <a:xfrm>
            <a:off x="5289067" y="2528451"/>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0" name="Rektangel med rundade hörn 19">
            <a:extLst>
              <a:ext uri="{FF2B5EF4-FFF2-40B4-BE49-F238E27FC236}">
                <a16:creationId xmlns:a16="http://schemas.microsoft.com/office/drawing/2014/main" id="{E6B2D168-0F8D-A377-FBD8-C8E98954C2CC}"/>
              </a:ext>
            </a:extLst>
          </p:cNvPr>
          <p:cNvSpPr/>
          <p:nvPr/>
        </p:nvSpPr>
        <p:spPr>
          <a:xfrm>
            <a:off x="8151786" y="2399502"/>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Hälsa, vård och omsorg</a:t>
            </a:r>
          </a:p>
          <a:p>
            <a:pPr>
              <a:buClr>
                <a:srgbClr val="FF832C"/>
              </a:buClr>
              <a:buSzPct val="100000"/>
            </a:pPr>
            <a:r>
              <a:rPr lang="sv-SE" sz="1200" dirty="0">
                <a:solidFill>
                  <a:schemeClr val="bg1"/>
                </a:solidFill>
              </a:rPr>
              <a:t>Socialstyrelsen</a:t>
            </a:r>
          </a:p>
        </p:txBody>
      </p:sp>
      <p:cxnSp>
        <p:nvCxnSpPr>
          <p:cNvPr id="22" name="Rak 21">
            <a:extLst>
              <a:ext uri="{FF2B5EF4-FFF2-40B4-BE49-F238E27FC236}">
                <a16:creationId xmlns:a16="http://schemas.microsoft.com/office/drawing/2014/main" id="{F72B8EEB-90D1-59AA-8F2F-1CF1BBCE4580}"/>
              </a:ext>
              <a:ext uri="{C183D7F6-B498-43B3-948B-1728B52AA6E4}">
                <adec:decorative xmlns:adec="http://schemas.microsoft.com/office/drawing/2017/decorative" val="1"/>
              </a:ext>
            </a:extLst>
          </p:cNvPr>
          <p:cNvCxnSpPr>
            <a:cxnSpLocks/>
          </p:cNvCxnSpPr>
          <p:nvPr/>
        </p:nvCxnSpPr>
        <p:spPr>
          <a:xfrm>
            <a:off x="8865562" y="2528451"/>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3" name="Rektangel med rundade hörn 22">
            <a:extLst>
              <a:ext uri="{FF2B5EF4-FFF2-40B4-BE49-F238E27FC236}">
                <a16:creationId xmlns:a16="http://schemas.microsoft.com/office/drawing/2014/main" id="{89296B83-05EE-2518-563F-D7C943AD3EB6}"/>
              </a:ext>
            </a:extLst>
          </p:cNvPr>
          <p:cNvSpPr/>
          <p:nvPr/>
        </p:nvSpPr>
        <p:spPr>
          <a:xfrm>
            <a:off x="937189" y="3568947"/>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Industri, byggande </a:t>
            </a:r>
            <a:br>
              <a:rPr lang="sv-SE" sz="1200" b="1" dirty="0">
                <a:solidFill>
                  <a:schemeClr val="bg1"/>
                </a:solidFill>
              </a:rPr>
            </a:br>
            <a:r>
              <a:rPr lang="sv-SE" sz="1200" b="1" dirty="0">
                <a:solidFill>
                  <a:schemeClr val="bg1"/>
                </a:solidFill>
              </a:rPr>
              <a:t>och handel</a:t>
            </a:r>
          </a:p>
          <a:p>
            <a:pPr>
              <a:buClr>
                <a:srgbClr val="FF832C"/>
              </a:buClr>
              <a:buSzPct val="100000"/>
            </a:pPr>
            <a:r>
              <a:rPr lang="sv-SE" sz="1200" dirty="0">
                <a:solidFill>
                  <a:schemeClr val="bg1"/>
                </a:solidFill>
              </a:rPr>
              <a:t>Tillväxtverket</a:t>
            </a:r>
          </a:p>
        </p:txBody>
      </p:sp>
      <p:cxnSp>
        <p:nvCxnSpPr>
          <p:cNvPr id="25" name="Rak 24">
            <a:extLst>
              <a:ext uri="{FF2B5EF4-FFF2-40B4-BE49-F238E27FC236}">
                <a16:creationId xmlns:a16="http://schemas.microsoft.com/office/drawing/2014/main" id="{122F995F-E4EA-740C-832E-577F92997480}"/>
              </a:ext>
              <a:ext uri="{C183D7F6-B498-43B3-948B-1728B52AA6E4}">
                <adec:decorative xmlns:adec="http://schemas.microsoft.com/office/drawing/2017/decorative" val="1"/>
              </a:ext>
            </a:extLst>
          </p:cNvPr>
          <p:cNvCxnSpPr>
            <a:cxnSpLocks/>
          </p:cNvCxnSpPr>
          <p:nvPr/>
        </p:nvCxnSpPr>
        <p:spPr>
          <a:xfrm>
            <a:off x="1650965" y="3697896"/>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6" name="Rektangel med rundade hörn 25">
            <a:extLst>
              <a:ext uri="{FF2B5EF4-FFF2-40B4-BE49-F238E27FC236}">
                <a16:creationId xmlns:a16="http://schemas.microsoft.com/office/drawing/2014/main" id="{7E50F066-18DD-B2F2-1068-1297F8770128}"/>
              </a:ext>
            </a:extLst>
          </p:cNvPr>
          <p:cNvSpPr/>
          <p:nvPr/>
        </p:nvSpPr>
        <p:spPr>
          <a:xfrm>
            <a:off x="4575292" y="3568947"/>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Livsmedelsförsörjning </a:t>
            </a:r>
            <a:br>
              <a:rPr lang="sv-SE" sz="1200" b="1" dirty="0">
                <a:solidFill>
                  <a:schemeClr val="bg1"/>
                </a:solidFill>
              </a:rPr>
            </a:br>
            <a:r>
              <a:rPr lang="sv-SE" sz="1200" b="1" dirty="0">
                <a:solidFill>
                  <a:schemeClr val="bg1"/>
                </a:solidFill>
              </a:rPr>
              <a:t>och dricksvatten</a:t>
            </a:r>
          </a:p>
          <a:p>
            <a:pPr>
              <a:buClr>
                <a:srgbClr val="FF832C"/>
              </a:buClr>
              <a:buSzPct val="100000"/>
            </a:pPr>
            <a:r>
              <a:rPr lang="sv-SE" sz="1200" dirty="0">
                <a:solidFill>
                  <a:schemeClr val="bg1"/>
                </a:solidFill>
              </a:rPr>
              <a:t>Livsmedelsverket</a:t>
            </a:r>
          </a:p>
        </p:txBody>
      </p:sp>
      <p:cxnSp>
        <p:nvCxnSpPr>
          <p:cNvPr id="28" name="Rak 27">
            <a:extLst>
              <a:ext uri="{FF2B5EF4-FFF2-40B4-BE49-F238E27FC236}">
                <a16:creationId xmlns:a16="http://schemas.microsoft.com/office/drawing/2014/main" id="{D1AF5470-56E1-56C7-848F-2822A5433412}"/>
              </a:ext>
              <a:ext uri="{C183D7F6-B498-43B3-948B-1728B52AA6E4}">
                <adec:decorative xmlns:adec="http://schemas.microsoft.com/office/drawing/2017/decorative" val="1"/>
              </a:ext>
            </a:extLst>
          </p:cNvPr>
          <p:cNvCxnSpPr>
            <a:cxnSpLocks/>
          </p:cNvCxnSpPr>
          <p:nvPr/>
        </p:nvCxnSpPr>
        <p:spPr>
          <a:xfrm>
            <a:off x="5289067" y="3697896"/>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29" name="Rektangel med rundade hörn 28">
            <a:extLst>
              <a:ext uri="{FF2B5EF4-FFF2-40B4-BE49-F238E27FC236}">
                <a16:creationId xmlns:a16="http://schemas.microsoft.com/office/drawing/2014/main" id="{0ADDDC86-B841-FCFF-CD14-5413ECC1DC67}"/>
              </a:ext>
            </a:extLst>
          </p:cNvPr>
          <p:cNvSpPr/>
          <p:nvPr/>
        </p:nvSpPr>
        <p:spPr>
          <a:xfrm>
            <a:off x="8151786" y="3568947"/>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Ordning och säkerhet</a:t>
            </a:r>
          </a:p>
          <a:p>
            <a:pPr>
              <a:buClr>
                <a:srgbClr val="FF832C"/>
              </a:buClr>
              <a:buSzPct val="100000"/>
            </a:pPr>
            <a:r>
              <a:rPr lang="sv-SE" sz="1200" dirty="0">
                <a:solidFill>
                  <a:schemeClr val="bg1"/>
                </a:solidFill>
              </a:rPr>
              <a:t>Polismyndigheten</a:t>
            </a:r>
          </a:p>
        </p:txBody>
      </p:sp>
      <p:cxnSp>
        <p:nvCxnSpPr>
          <p:cNvPr id="31" name="Rak 30">
            <a:extLst>
              <a:ext uri="{FF2B5EF4-FFF2-40B4-BE49-F238E27FC236}">
                <a16:creationId xmlns:a16="http://schemas.microsoft.com/office/drawing/2014/main" id="{A13D0612-26ED-E61C-D894-7F1ADE3C9B23}"/>
              </a:ext>
              <a:ext uri="{C183D7F6-B498-43B3-948B-1728B52AA6E4}">
                <adec:decorative xmlns:adec="http://schemas.microsoft.com/office/drawing/2017/decorative" val="1"/>
              </a:ext>
            </a:extLst>
          </p:cNvPr>
          <p:cNvCxnSpPr>
            <a:cxnSpLocks/>
          </p:cNvCxnSpPr>
          <p:nvPr/>
        </p:nvCxnSpPr>
        <p:spPr>
          <a:xfrm>
            <a:off x="8865562" y="3697896"/>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32" name="Rektangel med rundade hörn 31">
            <a:extLst>
              <a:ext uri="{FF2B5EF4-FFF2-40B4-BE49-F238E27FC236}">
                <a16:creationId xmlns:a16="http://schemas.microsoft.com/office/drawing/2014/main" id="{73703087-6BC2-23D4-04F4-D1839FB64283}"/>
              </a:ext>
            </a:extLst>
          </p:cNvPr>
          <p:cNvSpPr/>
          <p:nvPr/>
        </p:nvSpPr>
        <p:spPr>
          <a:xfrm>
            <a:off x="937189" y="4738392"/>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150" b="1" dirty="0">
                <a:solidFill>
                  <a:schemeClr val="bg1"/>
                </a:solidFill>
              </a:rPr>
              <a:t>Räddningstjänst och </a:t>
            </a:r>
            <a:br>
              <a:rPr lang="sv-SE" sz="1150" b="1" dirty="0">
                <a:solidFill>
                  <a:schemeClr val="bg1"/>
                </a:solidFill>
              </a:rPr>
            </a:br>
            <a:r>
              <a:rPr lang="sv-SE" sz="1150" b="1" dirty="0">
                <a:solidFill>
                  <a:schemeClr val="bg1"/>
                </a:solidFill>
              </a:rPr>
              <a:t>skydd av civilbefolkningen</a:t>
            </a:r>
          </a:p>
          <a:p>
            <a:pPr>
              <a:buClr>
                <a:srgbClr val="FF832C"/>
              </a:buClr>
              <a:buSzPct val="100000"/>
            </a:pPr>
            <a:r>
              <a:rPr lang="sv-SE" sz="1150" dirty="0">
                <a:solidFill>
                  <a:schemeClr val="bg1"/>
                </a:solidFill>
              </a:rPr>
              <a:t>Myndigheten för civilt försvar </a:t>
            </a:r>
          </a:p>
        </p:txBody>
      </p:sp>
      <p:cxnSp>
        <p:nvCxnSpPr>
          <p:cNvPr id="34" name="Rak 33">
            <a:extLst>
              <a:ext uri="{FF2B5EF4-FFF2-40B4-BE49-F238E27FC236}">
                <a16:creationId xmlns:a16="http://schemas.microsoft.com/office/drawing/2014/main" id="{D1C35B79-71CE-680F-088A-203465ACF2AA}"/>
              </a:ext>
              <a:ext uri="{C183D7F6-B498-43B3-948B-1728B52AA6E4}">
                <adec:decorative xmlns:adec="http://schemas.microsoft.com/office/drawing/2017/decorative" val="1"/>
              </a:ext>
            </a:extLst>
          </p:cNvPr>
          <p:cNvCxnSpPr>
            <a:cxnSpLocks/>
          </p:cNvCxnSpPr>
          <p:nvPr/>
        </p:nvCxnSpPr>
        <p:spPr>
          <a:xfrm>
            <a:off x="1650965" y="4867341"/>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35" name="Rektangel med rundade hörn 34">
            <a:extLst>
              <a:ext uri="{FF2B5EF4-FFF2-40B4-BE49-F238E27FC236}">
                <a16:creationId xmlns:a16="http://schemas.microsoft.com/office/drawing/2014/main" id="{84CA3A7A-7E87-B45E-D0B5-2C7FA9A72CFA}"/>
              </a:ext>
            </a:extLst>
          </p:cNvPr>
          <p:cNvSpPr/>
          <p:nvPr/>
        </p:nvSpPr>
        <p:spPr>
          <a:xfrm>
            <a:off x="4575292" y="4738392"/>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Transporter</a:t>
            </a:r>
          </a:p>
          <a:p>
            <a:pPr>
              <a:buClr>
                <a:srgbClr val="FF832C"/>
              </a:buClr>
              <a:buSzPct val="100000"/>
            </a:pPr>
            <a:r>
              <a:rPr lang="sv-SE" sz="1200" dirty="0">
                <a:solidFill>
                  <a:schemeClr val="bg1"/>
                </a:solidFill>
              </a:rPr>
              <a:t>Trafikverket</a:t>
            </a:r>
            <a:endParaRPr lang="sv-SE" sz="1200" b="1" dirty="0">
              <a:solidFill>
                <a:schemeClr val="bg1"/>
              </a:solidFill>
            </a:endParaRPr>
          </a:p>
        </p:txBody>
      </p:sp>
      <p:cxnSp>
        <p:nvCxnSpPr>
          <p:cNvPr id="37" name="Rak 36">
            <a:extLst>
              <a:ext uri="{FF2B5EF4-FFF2-40B4-BE49-F238E27FC236}">
                <a16:creationId xmlns:a16="http://schemas.microsoft.com/office/drawing/2014/main" id="{7E4A2F8D-7723-53B4-202C-0A99AB3E8AAE}"/>
              </a:ext>
              <a:ext uri="{C183D7F6-B498-43B3-948B-1728B52AA6E4}">
                <adec:decorative xmlns:adec="http://schemas.microsoft.com/office/drawing/2017/decorative" val="1"/>
              </a:ext>
            </a:extLst>
          </p:cNvPr>
          <p:cNvCxnSpPr>
            <a:cxnSpLocks/>
          </p:cNvCxnSpPr>
          <p:nvPr/>
        </p:nvCxnSpPr>
        <p:spPr>
          <a:xfrm>
            <a:off x="5289067" y="4867341"/>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sp>
        <p:nvSpPr>
          <p:cNvPr id="38" name="Rektangel med rundade hörn 37">
            <a:extLst>
              <a:ext uri="{FF2B5EF4-FFF2-40B4-BE49-F238E27FC236}">
                <a16:creationId xmlns:a16="http://schemas.microsoft.com/office/drawing/2014/main" id="{D5EB692B-AFBB-6691-1224-82D49957F59C}"/>
              </a:ext>
            </a:extLst>
          </p:cNvPr>
          <p:cNvSpPr/>
          <p:nvPr/>
        </p:nvSpPr>
        <p:spPr>
          <a:xfrm>
            <a:off x="8151786" y="4738392"/>
            <a:ext cx="3098106" cy="740389"/>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936000" rIns="72000" rtlCol="0" anchor="ctr"/>
          <a:lstStyle/>
          <a:p>
            <a:pPr>
              <a:buClr>
                <a:srgbClr val="FF832C"/>
              </a:buClr>
              <a:buSzPct val="100000"/>
            </a:pPr>
            <a:r>
              <a:rPr lang="sv-SE" sz="1200" b="1" dirty="0">
                <a:solidFill>
                  <a:schemeClr val="bg1"/>
                </a:solidFill>
              </a:rPr>
              <a:t>Utrikeshandel</a:t>
            </a:r>
          </a:p>
          <a:p>
            <a:pPr>
              <a:buClr>
                <a:srgbClr val="FF832C"/>
              </a:buClr>
              <a:buSzPct val="100000"/>
            </a:pPr>
            <a:r>
              <a:rPr lang="sv-SE" sz="1200" dirty="0">
                <a:solidFill>
                  <a:schemeClr val="bg1"/>
                </a:solidFill>
              </a:rPr>
              <a:t>Kommerskollegium</a:t>
            </a:r>
          </a:p>
        </p:txBody>
      </p:sp>
      <p:cxnSp>
        <p:nvCxnSpPr>
          <p:cNvPr id="40" name="Rak 39">
            <a:extLst>
              <a:ext uri="{FF2B5EF4-FFF2-40B4-BE49-F238E27FC236}">
                <a16:creationId xmlns:a16="http://schemas.microsoft.com/office/drawing/2014/main" id="{BD90C8B3-3AFE-EA3A-4BF9-6A69E382EF89}"/>
              </a:ext>
              <a:ext uri="{C183D7F6-B498-43B3-948B-1728B52AA6E4}">
                <adec:decorative xmlns:adec="http://schemas.microsoft.com/office/drawing/2017/decorative" val="1"/>
              </a:ext>
            </a:extLst>
          </p:cNvPr>
          <p:cNvCxnSpPr>
            <a:cxnSpLocks/>
          </p:cNvCxnSpPr>
          <p:nvPr/>
        </p:nvCxnSpPr>
        <p:spPr>
          <a:xfrm>
            <a:off x="8865562" y="4867341"/>
            <a:ext cx="0" cy="508016"/>
          </a:xfrm>
          <a:prstGeom prst="line">
            <a:avLst/>
          </a:prstGeom>
          <a:ln w="15875" cap="rnd">
            <a:solidFill>
              <a:schemeClr val="accent2"/>
            </a:solidFill>
            <a:round/>
          </a:ln>
        </p:spPr>
        <p:style>
          <a:lnRef idx="1">
            <a:schemeClr val="dk1"/>
          </a:lnRef>
          <a:fillRef idx="0">
            <a:schemeClr val="dk1"/>
          </a:fillRef>
          <a:effectRef idx="0">
            <a:schemeClr val="dk1"/>
          </a:effectRef>
          <a:fontRef idx="minor">
            <a:schemeClr val="tx1"/>
          </a:fontRef>
        </p:style>
      </p:cxnSp>
      <p:pic>
        <p:nvPicPr>
          <p:cNvPr id="2" name="Bildobjekt 1">
            <a:extLst>
              <a:ext uri="{FF2B5EF4-FFF2-40B4-BE49-F238E27FC236}">
                <a16:creationId xmlns:a16="http://schemas.microsoft.com/office/drawing/2014/main" id="{F868AE39-C7A9-F5AA-0A9B-A173A615D1A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2007" y="1302682"/>
            <a:ext cx="608412" cy="608412"/>
          </a:xfrm>
          <a:prstGeom prst="rect">
            <a:avLst/>
          </a:prstGeom>
        </p:spPr>
      </p:pic>
      <p:pic>
        <p:nvPicPr>
          <p:cNvPr id="41" name="Bildobjekt 40">
            <a:extLst>
              <a:ext uri="{FF2B5EF4-FFF2-40B4-BE49-F238E27FC236}">
                <a16:creationId xmlns:a16="http://schemas.microsoft.com/office/drawing/2014/main" id="{0ED978CC-83E4-02B4-7C8F-EFCFC6644A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3850" y="2480040"/>
            <a:ext cx="585011" cy="585011"/>
          </a:xfrm>
          <a:prstGeom prst="rect">
            <a:avLst/>
          </a:prstGeom>
        </p:spPr>
      </p:pic>
      <p:pic>
        <p:nvPicPr>
          <p:cNvPr id="42" name="Bildobjekt 41">
            <a:extLst>
              <a:ext uri="{FF2B5EF4-FFF2-40B4-BE49-F238E27FC236}">
                <a16:creationId xmlns:a16="http://schemas.microsoft.com/office/drawing/2014/main" id="{57E44F90-F5BA-7F3F-E50A-1DFDD3BBE89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98145" y="1268878"/>
            <a:ext cx="655213" cy="655213"/>
          </a:xfrm>
          <a:prstGeom prst="rect">
            <a:avLst/>
          </a:prstGeom>
        </p:spPr>
      </p:pic>
      <p:pic>
        <p:nvPicPr>
          <p:cNvPr id="43" name="Bildobjekt 42">
            <a:extLst>
              <a:ext uri="{FF2B5EF4-FFF2-40B4-BE49-F238E27FC236}">
                <a16:creationId xmlns:a16="http://schemas.microsoft.com/office/drawing/2014/main" id="{A9D39FCB-F552-2A6B-5D47-68B922645862}"/>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85944" y="1285026"/>
            <a:ext cx="631812" cy="631812"/>
          </a:xfrm>
          <a:prstGeom prst="rect">
            <a:avLst/>
          </a:prstGeom>
        </p:spPr>
      </p:pic>
      <p:pic>
        <p:nvPicPr>
          <p:cNvPr id="44" name="Bildobjekt 43">
            <a:extLst>
              <a:ext uri="{FF2B5EF4-FFF2-40B4-BE49-F238E27FC236}">
                <a16:creationId xmlns:a16="http://schemas.microsoft.com/office/drawing/2014/main" id="{A82E7129-8B20-E6FF-15AF-C27A42453AA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2716" y="2452498"/>
            <a:ext cx="655213" cy="655213"/>
          </a:xfrm>
          <a:prstGeom prst="rect">
            <a:avLst/>
          </a:prstGeom>
        </p:spPr>
      </p:pic>
      <p:pic>
        <p:nvPicPr>
          <p:cNvPr id="45" name="Bildobjekt 44">
            <a:extLst>
              <a:ext uri="{FF2B5EF4-FFF2-40B4-BE49-F238E27FC236}">
                <a16:creationId xmlns:a16="http://schemas.microsoft.com/office/drawing/2014/main" id="{5EB4EFA0-352E-39C6-21D8-BCAED76DABEC}"/>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214658" y="2475192"/>
            <a:ext cx="585011" cy="585011"/>
          </a:xfrm>
          <a:prstGeom prst="rect">
            <a:avLst/>
          </a:prstGeom>
        </p:spPr>
      </p:pic>
      <p:pic>
        <p:nvPicPr>
          <p:cNvPr id="46" name="Bildobjekt 45">
            <a:extLst>
              <a:ext uri="{FF2B5EF4-FFF2-40B4-BE49-F238E27FC236}">
                <a16:creationId xmlns:a16="http://schemas.microsoft.com/office/drawing/2014/main" id="{BD20AA89-722C-E74A-92CF-D90A21FA6094}"/>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16774" y="3683166"/>
            <a:ext cx="585011" cy="585011"/>
          </a:xfrm>
          <a:prstGeom prst="rect">
            <a:avLst/>
          </a:prstGeom>
        </p:spPr>
      </p:pic>
      <p:pic>
        <p:nvPicPr>
          <p:cNvPr id="47" name="Bildobjekt 46">
            <a:extLst>
              <a:ext uri="{FF2B5EF4-FFF2-40B4-BE49-F238E27FC236}">
                <a16:creationId xmlns:a16="http://schemas.microsoft.com/office/drawing/2014/main" id="{431CF3F6-9857-A53A-EFCD-FA5F6C313AA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21131" y="3673907"/>
            <a:ext cx="585011" cy="585011"/>
          </a:xfrm>
          <a:prstGeom prst="rect">
            <a:avLst/>
          </a:prstGeom>
        </p:spPr>
      </p:pic>
      <p:pic>
        <p:nvPicPr>
          <p:cNvPr id="48" name="Bildobjekt 47">
            <a:extLst>
              <a:ext uri="{FF2B5EF4-FFF2-40B4-BE49-F238E27FC236}">
                <a16:creationId xmlns:a16="http://schemas.microsoft.com/office/drawing/2014/main" id="{F6FEEF8E-96B1-AF36-8402-772FC699336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14658" y="3646338"/>
            <a:ext cx="585011" cy="585011"/>
          </a:xfrm>
          <a:prstGeom prst="rect">
            <a:avLst/>
          </a:prstGeom>
        </p:spPr>
      </p:pic>
      <p:pic>
        <p:nvPicPr>
          <p:cNvPr id="49" name="Bildobjekt 48">
            <a:extLst>
              <a:ext uri="{FF2B5EF4-FFF2-40B4-BE49-F238E27FC236}">
                <a16:creationId xmlns:a16="http://schemas.microsoft.com/office/drawing/2014/main" id="{2DA23817-31DE-B629-83FC-E59E77E8E60A}"/>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92007" y="4835784"/>
            <a:ext cx="585011" cy="585011"/>
          </a:xfrm>
          <a:prstGeom prst="rect">
            <a:avLst/>
          </a:prstGeom>
        </p:spPr>
      </p:pic>
      <p:pic>
        <p:nvPicPr>
          <p:cNvPr id="50" name="Bildobjekt 49">
            <a:extLst>
              <a:ext uri="{FF2B5EF4-FFF2-40B4-BE49-F238E27FC236}">
                <a16:creationId xmlns:a16="http://schemas.microsoft.com/office/drawing/2014/main" id="{DD84F20C-E625-3A3E-874D-2A216436131D}"/>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633895" y="4823019"/>
            <a:ext cx="585011" cy="585011"/>
          </a:xfrm>
          <a:prstGeom prst="rect">
            <a:avLst/>
          </a:prstGeom>
        </p:spPr>
      </p:pic>
      <p:pic>
        <p:nvPicPr>
          <p:cNvPr id="51" name="Bildobjekt 50">
            <a:extLst>
              <a:ext uri="{FF2B5EF4-FFF2-40B4-BE49-F238E27FC236}">
                <a16:creationId xmlns:a16="http://schemas.microsoft.com/office/drawing/2014/main" id="{316B4C27-E5DD-CE4B-6644-4FED0F757623}"/>
              </a:ex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222617" y="4823019"/>
            <a:ext cx="585011" cy="585011"/>
          </a:xfrm>
          <a:prstGeom prst="rect">
            <a:avLst/>
          </a:prstGeom>
        </p:spPr>
      </p:pic>
    </p:spTree>
    <p:extLst>
      <p:ext uri="{BB962C8B-B14F-4D97-AF65-F5344CB8AC3E}">
        <p14:creationId xmlns:p14="http://schemas.microsoft.com/office/powerpoint/2010/main" val="277033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7119-7C76-F6C8-0F08-762DEAF8D663}"/>
            </a:ext>
          </a:extLst>
        </p:cNvPr>
        <p:cNvGrpSpPr/>
        <p:nvPr/>
      </p:nvGrpSpPr>
      <p:grpSpPr>
        <a:xfrm>
          <a:off x="0" y="0"/>
          <a:ext cx="0" cy="0"/>
          <a:chOff x="0" y="0"/>
          <a:chExt cx="0" cy="0"/>
        </a:xfrm>
      </p:grpSpPr>
      <p:sp>
        <p:nvSpPr>
          <p:cNvPr id="10" name="Rubrik 9">
            <a:extLst>
              <a:ext uri="{FF2B5EF4-FFF2-40B4-BE49-F238E27FC236}">
                <a16:creationId xmlns:a16="http://schemas.microsoft.com/office/drawing/2014/main" id="{04909E7D-28A9-0258-33C0-DAED3C52AD21}"/>
              </a:ext>
            </a:extLst>
          </p:cNvPr>
          <p:cNvSpPr txBox="1">
            <a:spLocks noGrp="1"/>
          </p:cNvSpPr>
          <p:nvPr>
            <p:ph type="title" idx="4294967295"/>
          </p:nvPr>
        </p:nvSpPr>
        <p:spPr>
          <a:xfrm>
            <a:off x="520206" y="928599"/>
            <a:ext cx="993925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chemeClr val="tx1"/>
                </a:solidFill>
                <a:effectLst/>
                <a:uLnTx/>
                <a:uFillTx/>
                <a:latin typeface="+mj-lt"/>
                <a:ea typeface="+mn-ea"/>
                <a:cs typeface="+mn-cs"/>
              </a:rPr>
              <a:t>Myndigheter i beredskapssektorer, 1</a:t>
            </a:r>
            <a:endParaRPr kumimoji="0" lang="sv-SE" sz="3200" b="0" i="0" u="none" strike="noStrike" kern="1200" cap="none" spc="0" normalizeH="0" baseline="0" noProof="0" dirty="0">
              <a:ln>
                <a:noFill/>
              </a:ln>
              <a:solidFill>
                <a:schemeClr val="tx1"/>
              </a:solidFill>
              <a:effectLst/>
              <a:uLnTx/>
              <a:uFillTx/>
              <a:latin typeface="+mj-lt"/>
              <a:ea typeface="+mn-ea"/>
              <a:cs typeface="+mn-cs"/>
            </a:endParaRPr>
          </a:p>
        </p:txBody>
      </p:sp>
      <p:sp>
        <p:nvSpPr>
          <p:cNvPr id="12" name="Rektangel med rundade hörn 11">
            <a:extLst>
              <a:ext uri="{FF2B5EF4-FFF2-40B4-BE49-F238E27FC236}">
                <a16:creationId xmlns:a16="http://schemas.microsoft.com/office/drawing/2014/main" id="{7B4DAE74-6FC9-50B4-63D8-8234A13548BD}"/>
              </a:ext>
              <a:ext uri="{C183D7F6-B498-43B3-948B-1728B52AA6E4}">
                <adec:decorative xmlns:adec="http://schemas.microsoft.com/office/drawing/2017/decorative" val="1"/>
              </a:ext>
            </a:extLst>
          </p:cNvPr>
          <p:cNvSpPr/>
          <p:nvPr/>
        </p:nvSpPr>
        <p:spPr>
          <a:xfrm>
            <a:off x="520206" y="1706860"/>
            <a:ext cx="2339134" cy="760115"/>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buClr>
                <a:srgbClr val="FF832C"/>
              </a:buClr>
              <a:buSzPct val="100000"/>
            </a:pPr>
            <a:endParaRPr lang="sv-SE" sz="1400" dirty="0">
              <a:solidFill>
                <a:schemeClr val="bg1"/>
              </a:solidFill>
            </a:endParaRPr>
          </a:p>
        </p:txBody>
      </p:sp>
      <p:sp>
        <p:nvSpPr>
          <p:cNvPr id="13" name="Rektangel med rundade hörn 12">
            <a:extLst>
              <a:ext uri="{FF2B5EF4-FFF2-40B4-BE49-F238E27FC236}">
                <a16:creationId xmlns:a16="http://schemas.microsoft.com/office/drawing/2014/main" id="{69F68FCA-53D6-9467-5FF9-041BA1F24E55}"/>
              </a:ext>
              <a:ext uri="{C183D7F6-B498-43B3-948B-1728B52AA6E4}">
                <adec:decorative xmlns:adec="http://schemas.microsoft.com/office/drawing/2017/decorative" val="1"/>
              </a:ext>
            </a:extLst>
          </p:cNvPr>
          <p:cNvSpPr/>
          <p:nvPr/>
        </p:nvSpPr>
        <p:spPr>
          <a:xfrm>
            <a:off x="520206" y="2387404"/>
            <a:ext cx="2339134" cy="2435742"/>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19" name="Rektangel med rundade hörn 18">
            <a:extLst>
              <a:ext uri="{FF2B5EF4-FFF2-40B4-BE49-F238E27FC236}">
                <a16:creationId xmlns:a16="http://schemas.microsoft.com/office/drawing/2014/main" id="{7D21E7F3-E578-9765-9B96-9D4D3A9DAB96}"/>
              </a:ext>
              <a:ext uri="{C183D7F6-B498-43B3-948B-1728B52AA6E4}">
                <adec:decorative xmlns:adec="http://schemas.microsoft.com/office/drawing/2017/decorative" val="1"/>
              </a:ext>
            </a:extLst>
          </p:cNvPr>
          <p:cNvSpPr/>
          <p:nvPr/>
        </p:nvSpPr>
        <p:spPr>
          <a:xfrm>
            <a:off x="3113502" y="1706860"/>
            <a:ext cx="3336616" cy="760116"/>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buClr>
                <a:srgbClr val="FF832C"/>
              </a:buClr>
              <a:buSzPct val="100000"/>
            </a:pPr>
            <a:endParaRPr lang="sv-SE" sz="1600" dirty="0">
              <a:solidFill>
                <a:schemeClr val="bg1"/>
              </a:solidFill>
            </a:endParaRPr>
          </a:p>
        </p:txBody>
      </p:sp>
      <p:sp>
        <p:nvSpPr>
          <p:cNvPr id="18" name="Rektangel med rundade hörn 17">
            <a:extLst>
              <a:ext uri="{FF2B5EF4-FFF2-40B4-BE49-F238E27FC236}">
                <a16:creationId xmlns:a16="http://schemas.microsoft.com/office/drawing/2014/main" id="{7464A947-E13B-D822-4A11-418B730C21A3}"/>
              </a:ext>
              <a:ext uri="{C183D7F6-B498-43B3-948B-1728B52AA6E4}">
                <adec:decorative xmlns:adec="http://schemas.microsoft.com/office/drawing/2017/decorative" val="1"/>
              </a:ext>
            </a:extLst>
          </p:cNvPr>
          <p:cNvSpPr/>
          <p:nvPr/>
        </p:nvSpPr>
        <p:spPr>
          <a:xfrm>
            <a:off x="3110365" y="2387404"/>
            <a:ext cx="3342889" cy="2451392"/>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21" name="Rektangel med rundade hörn 20">
            <a:extLst>
              <a:ext uri="{FF2B5EF4-FFF2-40B4-BE49-F238E27FC236}">
                <a16:creationId xmlns:a16="http://schemas.microsoft.com/office/drawing/2014/main" id="{C9741A79-AFF4-6090-690B-2DE39983E9A7}"/>
              </a:ext>
              <a:ext uri="{C183D7F6-B498-43B3-948B-1728B52AA6E4}">
                <adec:decorative xmlns:adec="http://schemas.microsoft.com/office/drawing/2017/decorative" val="1"/>
              </a:ext>
            </a:extLst>
          </p:cNvPr>
          <p:cNvSpPr/>
          <p:nvPr/>
        </p:nvSpPr>
        <p:spPr>
          <a:xfrm>
            <a:off x="6754751" y="1706860"/>
            <a:ext cx="2339134" cy="760115"/>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spcAft>
                <a:spcPts val="600"/>
              </a:spcAft>
              <a:buClr>
                <a:srgbClr val="FF832C"/>
              </a:buClr>
              <a:buSzPct val="100000"/>
            </a:pPr>
            <a:endParaRPr lang="sv-SE" sz="1600" dirty="0">
              <a:solidFill>
                <a:schemeClr val="bg1"/>
              </a:solidFill>
            </a:endParaRPr>
          </a:p>
        </p:txBody>
      </p:sp>
      <p:sp>
        <p:nvSpPr>
          <p:cNvPr id="20" name="Rektangel med rundade hörn 19">
            <a:extLst>
              <a:ext uri="{FF2B5EF4-FFF2-40B4-BE49-F238E27FC236}">
                <a16:creationId xmlns:a16="http://schemas.microsoft.com/office/drawing/2014/main" id="{2F993409-D222-0EF6-B4B9-52EE76F87898}"/>
              </a:ext>
              <a:ext uri="{C183D7F6-B498-43B3-948B-1728B52AA6E4}">
                <adec:decorative xmlns:adec="http://schemas.microsoft.com/office/drawing/2017/decorative" val="1"/>
              </a:ext>
            </a:extLst>
          </p:cNvPr>
          <p:cNvSpPr/>
          <p:nvPr/>
        </p:nvSpPr>
        <p:spPr>
          <a:xfrm>
            <a:off x="6754751" y="2387404"/>
            <a:ext cx="2339134" cy="2451392"/>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23" name="Rektangel med rundade hörn 22">
            <a:extLst>
              <a:ext uri="{FF2B5EF4-FFF2-40B4-BE49-F238E27FC236}">
                <a16:creationId xmlns:a16="http://schemas.microsoft.com/office/drawing/2014/main" id="{1C0589B8-E5F3-A11B-C855-871434AF0004}"/>
              </a:ext>
              <a:ext uri="{C183D7F6-B498-43B3-948B-1728B52AA6E4}">
                <adec:decorative xmlns:adec="http://schemas.microsoft.com/office/drawing/2017/decorative" val="1"/>
              </a:ext>
            </a:extLst>
          </p:cNvPr>
          <p:cNvSpPr/>
          <p:nvPr/>
        </p:nvSpPr>
        <p:spPr>
          <a:xfrm>
            <a:off x="9393020" y="1706860"/>
            <a:ext cx="2339134" cy="760115"/>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buClr>
                <a:srgbClr val="FF832C"/>
              </a:buClr>
              <a:buSzPct val="100000"/>
            </a:pPr>
            <a:endParaRPr lang="sv-SE" sz="1600" dirty="0">
              <a:solidFill>
                <a:schemeClr val="bg1"/>
              </a:solidFill>
            </a:endParaRPr>
          </a:p>
        </p:txBody>
      </p:sp>
      <p:sp>
        <p:nvSpPr>
          <p:cNvPr id="22" name="Rektangel med rundade hörn 21">
            <a:extLst>
              <a:ext uri="{FF2B5EF4-FFF2-40B4-BE49-F238E27FC236}">
                <a16:creationId xmlns:a16="http://schemas.microsoft.com/office/drawing/2014/main" id="{BCD73608-70E2-C1E7-0253-3CC502D07056}"/>
              </a:ext>
              <a:ext uri="{C183D7F6-B498-43B3-948B-1728B52AA6E4}">
                <adec:decorative xmlns:adec="http://schemas.microsoft.com/office/drawing/2017/decorative" val="1"/>
              </a:ext>
            </a:extLst>
          </p:cNvPr>
          <p:cNvSpPr/>
          <p:nvPr/>
        </p:nvSpPr>
        <p:spPr>
          <a:xfrm>
            <a:off x="9393020" y="2387404"/>
            <a:ext cx="2339134" cy="2451392"/>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3" name="textruta 2">
            <a:extLst>
              <a:ext uri="{FF2B5EF4-FFF2-40B4-BE49-F238E27FC236}">
                <a16:creationId xmlns:a16="http://schemas.microsoft.com/office/drawing/2014/main" id="{25E34A6A-E8F7-3463-B7D0-21C30684CF2F}"/>
              </a:ext>
            </a:extLst>
          </p:cNvPr>
          <p:cNvSpPr txBox="1"/>
          <p:nvPr/>
        </p:nvSpPr>
        <p:spPr>
          <a:xfrm>
            <a:off x="523556" y="1706859"/>
            <a:ext cx="2295933" cy="622460"/>
          </a:xfrm>
          <a:prstGeom prst="rect">
            <a:avLst/>
          </a:prstGeom>
          <a:noFill/>
        </p:spPr>
        <p:txBody>
          <a:bodyPr wrap="square" lIns="144000" tIns="144000">
            <a:spAutoFit/>
          </a:bodyPr>
          <a:lstStyle/>
          <a:p>
            <a:pPr>
              <a:buClr>
                <a:srgbClr val="FF832C"/>
              </a:buClr>
              <a:buSzPct val="100000"/>
            </a:pPr>
            <a:r>
              <a:rPr lang="sv-SE" sz="1400" b="1" dirty="0">
                <a:solidFill>
                  <a:schemeClr val="bg1"/>
                </a:solidFill>
              </a:rPr>
              <a:t>Ekonomisk säkerhet</a:t>
            </a:r>
          </a:p>
          <a:p>
            <a:pPr>
              <a:spcAft>
                <a:spcPts val="600"/>
              </a:spcAft>
              <a:buClr>
                <a:srgbClr val="FF832C"/>
              </a:buClr>
              <a:buSzPct val="100000"/>
            </a:pPr>
            <a:r>
              <a:rPr lang="sv-SE" sz="1400" dirty="0">
                <a:solidFill>
                  <a:schemeClr val="bg1"/>
                </a:solidFill>
              </a:rPr>
              <a:t>Försäkringskassan</a:t>
            </a:r>
          </a:p>
        </p:txBody>
      </p:sp>
      <p:sp>
        <p:nvSpPr>
          <p:cNvPr id="5" name="textruta 4">
            <a:extLst>
              <a:ext uri="{FF2B5EF4-FFF2-40B4-BE49-F238E27FC236}">
                <a16:creationId xmlns:a16="http://schemas.microsoft.com/office/drawing/2014/main" id="{61D0BE95-E786-2086-9ECD-8CBE9FD02E6F}"/>
              </a:ext>
            </a:extLst>
          </p:cNvPr>
          <p:cNvSpPr txBox="1"/>
          <p:nvPr/>
        </p:nvSpPr>
        <p:spPr>
          <a:xfrm>
            <a:off x="523556" y="2433713"/>
            <a:ext cx="2275385" cy="2193453"/>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Arbetsförmedlingen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Pensionsmyndigheten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Riksgälden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Skatteverket</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Statens servicecenter</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Utbetalnings-myndigheten</a:t>
            </a:r>
          </a:p>
        </p:txBody>
      </p:sp>
      <p:sp>
        <p:nvSpPr>
          <p:cNvPr id="6" name="textruta 5">
            <a:extLst>
              <a:ext uri="{FF2B5EF4-FFF2-40B4-BE49-F238E27FC236}">
                <a16:creationId xmlns:a16="http://schemas.microsoft.com/office/drawing/2014/main" id="{AA3CAC02-E694-4415-2531-58922EF506D0}"/>
              </a:ext>
            </a:extLst>
          </p:cNvPr>
          <p:cNvSpPr txBox="1"/>
          <p:nvPr/>
        </p:nvSpPr>
        <p:spPr>
          <a:xfrm>
            <a:off x="3107229" y="1706859"/>
            <a:ext cx="3438514" cy="622460"/>
          </a:xfrm>
          <a:prstGeom prst="rect">
            <a:avLst/>
          </a:prstGeom>
          <a:noFill/>
        </p:spPr>
        <p:txBody>
          <a:bodyPr wrap="square" lIns="144000" tIns="144000">
            <a:spAutoFit/>
          </a:bodyPr>
          <a:lstStyle/>
          <a:p>
            <a:pPr>
              <a:buClr>
                <a:srgbClr val="FF832C"/>
              </a:buClr>
              <a:buSzPct val="100000"/>
            </a:pPr>
            <a:r>
              <a:rPr lang="sv-SE" sz="1400" b="1" dirty="0">
                <a:solidFill>
                  <a:schemeClr val="bg1"/>
                </a:solidFill>
              </a:rPr>
              <a:t>Elektronisk kommunikation och post</a:t>
            </a:r>
          </a:p>
          <a:p>
            <a:pPr>
              <a:buClr>
                <a:srgbClr val="FF832C"/>
              </a:buClr>
              <a:buSzPct val="100000"/>
            </a:pPr>
            <a:r>
              <a:rPr lang="sv-SE" sz="1400" dirty="0">
                <a:solidFill>
                  <a:schemeClr val="bg1"/>
                </a:solidFill>
              </a:rPr>
              <a:t>Post- och telestyrelsen</a:t>
            </a:r>
          </a:p>
        </p:txBody>
      </p:sp>
      <p:sp>
        <p:nvSpPr>
          <p:cNvPr id="7" name="textruta 6">
            <a:extLst>
              <a:ext uri="{FF2B5EF4-FFF2-40B4-BE49-F238E27FC236}">
                <a16:creationId xmlns:a16="http://schemas.microsoft.com/office/drawing/2014/main" id="{9447433B-974C-EB7F-6B2E-99FCAAF6A2C7}"/>
              </a:ext>
            </a:extLst>
          </p:cNvPr>
          <p:cNvSpPr txBox="1"/>
          <p:nvPr/>
        </p:nvSpPr>
        <p:spPr>
          <a:xfrm>
            <a:off x="3107228" y="2420409"/>
            <a:ext cx="2930187" cy="1100845"/>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Myndigheten för civilt försvar </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Svenska kraftnät</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Trafikverket</a:t>
            </a:r>
          </a:p>
        </p:txBody>
      </p:sp>
      <p:sp>
        <p:nvSpPr>
          <p:cNvPr id="8" name="textruta 7">
            <a:extLst>
              <a:ext uri="{FF2B5EF4-FFF2-40B4-BE49-F238E27FC236}">
                <a16:creationId xmlns:a16="http://schemas.microsoft.com/office/drawing/2014/main" id="{AEBE60EE-3A10-9327-0971-644263502482}"/>
              </a:ext>
            </a:extLst>
          </p:cNvPr>
          <p:cNvSpPr txBox="1"/>
          <p:nvPr/>
        </p:nvSpPr>
        <p:spPr>
          <a:xfrm>
            <a:off x="6758102" y="1706859"/>
            <a:ext cx="2295933" cy="622460"/>
          </a:xfrm>
          <a:prstGeom prst="rect">
            <a:avLst/>
          </a:prstGeom>
          <a:noFill/>
        </p:spPr>
        <p:txBody>
          <a:bodyPr wrap="square" lIns="144000" tIns="144000">
            <a:spAutoFit/>
          </a:bodyPr>
          <a:lstStyle/>
          <a:p>
            <a:pPr>
              <a:buClr>
                <a:srgbClr val="FF832C"/>
              </a:buClr>
              <a:buSzPct val="100000"/>
            </a:pPr>
            <a:r>
              <a:rPr lang="sv-SE" sz="1400" b="1" dirty="0">
                <a:solidFill>
                  <a:schemeClr val="bg1"/>
                </a:solidFill>
              </a:rPr>
              <a:t>Energiförsörjning </a:t>
            </a:r>
            <a:r>
              <a:rPr lang="sv-SE" sz="1400" dirty="0">
                <a:solidFill>
                  <a:schemeClr val="bg1"/>
                </a:solidFill>
              </a:rPr>
              <a:t>Energimyndigheten</a:t>
            </a:r>
          </a:p>
        </p:txBody>
      </p:sp>
      <p:sp>
        <p:nvSpPr>
          <p:cNvPr id="9" name="textruta 8">
            <a:extLst>
              <a:ext uri="{FF2B5EF4-FFF2-40B4-BE49-F238E27FC236}">
                <a16:creationId xmlns:a16="http://schemas.microsoft.com/office/drawing/2014/main" id="{E075F37F-8DD3-84BC-3CEC-082E84D646B3}"/>
              </a:ext>
            </a:extLst>
          </p:cNvPr>
          <p:cNvSpPr txBox="1"/>
          <p:nvPr/>
        </p:nvSpPr>
        <p:spPr>
          <a:xfrm>
            <a:off x="6758102" y="2433713"/>
            <a:ext cx="2275385" cy="1531733"/>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Energimarknads-inspektionen</a:t>
            </a:r>
          </a:p>
          <a:p>
            <a:pPr marL="177800" indent="-177800">
              <a:spcBef>
                <a:spcPts val="600"/>
              </a:spcBef>
              <a:buClr>
                <a:schemeClr val="bg1"/>
              </a:buClr>
              <a:buSzPct val="100000"/>
              <a:buFont typeface="Arial" panose="020B0604020202020204" pitchFamily="34" charset="0"/>
              <a:buChar char="•"/>
            </a:pPr>
            <a:r>
              <a:rPr lang="sv-SE" sz="1400" dirty="0" err="1">
                <a:solidFill>
                  <a:schemeClr val="bg1"/>
                </a:solidFill>
              </a:rPr>
              <a:t>Strålsäkerhets-myndigheten</a:t>
            </a:r>
            <a:endParaRPr lang="sv-SE" sz="1400" dirty="0">
              <a:solidFill>
                <a:schemeClr val="bg1"/>
              </a:solidFill>
            </a:endParaRP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Svenska kraftnät</a:t>
            </a:r>
          </a:p>
        </p:txBody>
      </p:sp>
      <p:sp>
        <p:nvSpPr>
          <p:cNvPr id="11" name="textruta 10">
            <a:extLst>
              <a:ext uri="{FF2B5EF4-FFF2-40B4-BE49-F238E27FC236}">
                <a16:creationId xmlns:a16="http://schemas.microsoft.com/office/drawing/2014/main" id="{7E3416F0-BCD0-0496-8FE5-6FD9E83EBF10}"/>
              </a:ext>
            </a:extLst>
          </p:cNvPr>
          <p:cNvSpPr txBox="1"/>
          <p:nvPr/>
        </p:nvSpPr>
        <p:spPr>
          <a:xfrm>
            <a:off x="9393020" y="1706859"/>
            <a:ext cx="2295933" cy="622460"/>
          </a:xfrm>
          <a:prstGeom prst="rect">
            <a:avLst/>
          </a:prstGeom>
          <a:noFill/>
        </p:spPr>
        <p:txBody>
          <a:bodyPr wrap="square" lIns="144000" tIns="144000">
            <a:spAutoFit/>
          </a:bodyPr>
          <a:lstStyle/>
          <a:p>
            <a:pPr>
              <a:buClr>
                <a:srgbClr val="FF832C"/>
              </a:buClr>
              <a:buSzPct val="100000"/>
            </a:pPr>
            <a:r>
              <a:rPr lang="sv-SE" sz="1400" b="1" dirty="0">
                <a:solidFill>
                  <a:schemeClr val="bg1"/>
                </a:solidFill>
              </a:rPr>
              <a:t>Finansiella tjänster</a:t>
            </a:r>
          </a:p>
          <a:p>
            <a:pPr>
              <a:buClr>
                <a:srgbClr val="FF832C"/>
              </a:buClr>
              <a:buSzPct val="100000"/>
            </a:pPr>
            <a:r>
              <a:rPr lang="sv-SE" sz="1400" dirty="0">
                <a:solidFill>
                  <a:schemeClr val="bg1"/>
                </a:solidFill>
              </a:rPr>
              <a:t>Finansinspektionen</a:t>
            </a:r>
          </a:p>
        </p:txBody>
      </p:sp>
      <p:sp>
        <p:nvSpPr>
          <p:cNvPr id="14" name="textruta 13">
            <a:extLst>
              <a:ext uri="{FF2B5EF4-FFF2-40B4-BE49-F238E27FC236}">
                <a16:creationId xmlns:a16="http://schemas.microsoft.com/office/drawing/2014/main" id="{F3A4FF12-1929-04BE-9CA1-634A476BE42C}"/>
              </a:ext>
            </a:extLst>
          </p:cNvPr>
          <p:cNvSpPr txBox="1"/>
          <p:nvPr/>
        </p:nvSpPr>
        <p:spPr>
          <a:xfrm>
            <a:off x="9408346" y="2433713"/>
            <a:ext cx="2275385" cy="808458"/>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Riksgälden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Riksbanken*</a:t>
            </a:r>
          </a:p>
        </p:txBody>
      </p:sp>
      <p:sp>
        <p:nvSpPr>
          <p:cNvPr id="43" name="textruta 42">
            <a:extLst>
              <a:ext uri="{FF2B5EF4-FFF2-40B4-BE49-F238E27FC236}">
                <a16:creationId xmlns:a16="http://schemas.microsoft.com/office/drawing/2014/main" id="{B4273F33-00DE-2491-A318-AF97BEB58E92}"/>
              </a:ext>
            </a:extLst>
          </p:cNvPr>
          <p:cNvSpPr txBox="1"/>
          <p:nvPr/>
        </p:nvSpPr>
        <p:spPr>
          <a:xfrm>
            <a:off x="520206" y="5773291"/>
            <a:ext cx="6699816" cy="600164"/>
          </a:xfrm>
          <a:prstGeom prst="rect">
            <a:avLst/>
          </a:prstGeom>
          <a:noFill/>
        </p:spPr>
        <p:txBody>
          <a:bodyPr wrap="square" rtlCol="0">
            <a:spAutoFit/>
          </a:bodyPr>
          <a:lstStyle/>
          <a:p>
            <a:r>
              <a:rPr lang="sv-SE" sz="1100" dirty="0"/>
              <a:t>Sektorsansvarig myndighet har i uppgift att leda arbetet med att samordna åtgärder, driva på och stödja arbetet inom sektorn, verka för samverkan och samordning med andra aktörer.</a:t>
            </a:r>
          </a:p>
          <a:p>
            <a:r>
              <a:rPr lang="sv-SE" sz="1100" dirty="0"/>
              <a:t>* Riksbanken ingår inte formellt i sektorn men deltar i arbetet då de är en myndighet under Riksdagen.</a:t>
            </a:r>
          </a:p>
        </p:txBody>
      </p:sp>
    </p:spTree>
    <p:extLst>
      <p:ext uri="{BB962C8B-B14F-4D97-AF65-F5344CB8AC3E}">
        <p14:creationId xmlns:p14="http://schemas.microsoft.com/office/powerpoint/2010/main" val="261387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0" grpId="0" animBg="1"/>
      <p:bldP spid="22" grpId="0" animBg="1"/>
      <p:bldP spid="5" grpId="0"/>
      <p:bldP spid="7" grpId="0"/>
      <p:bldP spid="9"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94A13-22A1-6A25-1A7F-9E92EF94FC96}"/>
            </a:ext>
          </a:extLst>
        </p:cNvPr>
        <p:cNvGrpSpPr/>
        <p:nvPr/>
      </p:nvGrpSpPr>
      <p:grpSpPr>
        <a:xfrm>
          <a:off x="0" y="0"/>
          <a:ext cx="0" cy="0"/>
          <a:chOff x="0" y="0"/>
          <a:chExt cx="0" cy="0"/>
        </a:xfrm>
      </p:grpSpPr>
      <p:sp>
        <p:nvSpPr>
          <p:cNvPr id="10" name="Rubrik 9">
            <a:extLst>
              <a:ext uri="{FF2B5EF4-FFF2-40B4-BE49-F238E27FC236}">
                <a16:creationId xmlns:a16="http://schemas.microsoft.com/office/drawing/2014/main" id="{1C15C7E9-57D1-E544-E949-5FBD08B489C9}"/>
              </a:ext>
              <a:ext uri="{C183D7F6-B498-43B3-948B-1728B52AA6E4}">
                <adec:decorative xmlns:adec="http://schemas.microsoft.com/office/drawing/2017/decorative" val="0"/>
              </a:ext>
            </a:extLst>
          </p:cNvPr>
          <p:cNvSpPr txBox="1">
            <a:spLocks noGrp="1"/>
          </p:cNvSpPr>
          <p:nvPr>
            <p:ph type="title" idx="4294967295"/>
          </p:nvPr>
        </p:nvSpPr>
        <p:spPr>
          <a:xfrm>
            <a:off x="520205" y="928599"/>
            <a:ext cx="993925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chemeClr val="tx1"/>
                </a:solidFill>
                <a:effectLst/>
                <a:uLnTx/>
                <a:uFillTx/>
                <a:latin typeface="+mj-lt"/>
                <a:ea typeface="+mn-ea"/>
                <a:cs typeface="+mn-cs"/>
              </a:rPr>
              <a:t>Myndigheter i beredskapssektorer, </a:t>
            </a:r>
            <a:r>
              <a:rPr lang="sv-SE" dirty="0">
                <a:solidFill>
                  <a:schemeClr val="tx1"/>
                </a:solidFill>
                <a:ea typeface="+mn-ea"/>
                <a:cs typeface="+mn-cs"/>
              </a:rPr>
              <a:t>2</a:t>
            </a:r>
            <a:endParaRPr kumimoji="0" lang="sv-SE" sz="3200" b="0" i="0" u="none" strike="noStrike" kern="1200" cap="none" spc="0" normalizeH="0" baseline="0" noProof="0" dirty="0">
              <a:ln>
                <a:noFill/>
              </a:ln>
              <a:solidFill>
                <a:schemeClr val="tx1"/>
              </a:solidFill>
              <a:effectLst/>
              <a:uLnTx/>
              <a:uFillTx/>
              <a:latin typeface="+mj-lt"/>
              <a:ea typeface="+mn-ea"/>
              <a:cs typeface="+mn-cs"/>
            </a:endParaRPr>
          </a:p>
        </p:txBody>
      </p:sp>
      <p:sp>
        <p:nvSpPr>
          <p:cNvPr id="12" name="Rektangel med rundade hörn 11">
            <a:extLst>
              <a:ext uri="{FF2B5EF4-FFF2-40B4-BE49-F238E27FC236}">
                <a16:creationId xmlns:a16="http://schemas.microsoft.com/office/drawing/2014/main" id="{5C62CAC3-E29E-D076-DB8D-2D9216EFEC38}"/>
              </a:ext>
              <a:ext uri="{C183D7F6-B498-43B3-948B-1728B52AA6E4}">
                <adec:decorative xmlns:adec="http://schemas.microsoft.com/office/drawing/2017/decorative" val="1"/>
              </a:ext>
            </a:extLst>
          </p:cNvPr>
          <p:cNvSpPr/>
          <p:nvPr/>
        </p:nvSpPr>
        <p:spPr>
          <a:xfrm>
            <a:off x="520205" y="1706860"/>
            <a:ext cx="2339134" cy="931496"/>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buClr>
                <a:srgbClr val="FF832C"/>
              </a:buClr>
              <a:buSzPct val="100000"/>
            </a:pPr>
            <a:endParaRPr lang="sv-SE" sz="1400" dirty="0">
              <a:solidFill>
                <a:schemeClr val="bg1"/>
              </a:solidFill>
            </a:endParaRPr>
          </a:p>
        </p:txBody>
      </p:sp>
      <p:sp>
        <p:nvSpPr>
          <p:cNvPr id="13" name="Rektangel med rundade hörn 12">
            <a:extLst>
              <a:ext uri="{FF2B5EF4-FFF2-40B4-BE49-F238E27FC236}">
                <a16:creationId xmlns:a16="http://schemas.microsoft.com/office/drawing/2014/main" id="{69987522-4FA9-3B72-139F-BCCFB31CB829}"/>
              </a:ext>
              <a:ext uri="{C183D7F6-B498-43B3-948B-1728B52AA6E4}">
                <adec:decorative xmlns:adec="http://schemas.microsoft.com/office/drawing/2017/decorative" val="1"/>
              </a:ext>
            </a:extLst>
          </p:cNvPr>
          <p:cNvSpPr/>
          <p:nvPr/>
        </p:nvSpPr>
        <p:spPr>
          <a:xfrm>
            <a:off x="520205" y="2613337"/>
            <a:ext cx="2339134" cy="1792234"/>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19" name="Rektangel med rundade hörn 18">
            <a:extLst>
              <a:ext uri="{FF2B5EF4-FFF2-40B4-BE49-F238E27FC236}">
                <a16:creationId xmlns:a16="http://schemas.microsoft.com/office/drawing/2014/main" id="{12B48CA7-D0E2-05A9-71B8-A81D6233AD97}"/>
              </a:ext>
              <a:ext uri="{C183D7F6-B498-43B3-948B-1728B52AA6E4}">
                <adec:decorative xmlns:adec="http://schemas.microsoft.com/office/drawing/2017/decorative" val="1"/>
              </a:ext>
            </a:extLst>
          </p:cNvPr>
          <p:cNvSpPr/>
          <p:nvPr/>
        </p:nvSpPr>
        <p:spPr>
          <a:xfrm>
            <a:off x="3113501" y="1706859"/>
            <a:ext cx="3003905" cy="745571"/>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buClr>
                <a:srgbClr val="FF832C"/>
              </a:buClr>
              <a:buSzPct val="100000"/>
            </a:pPr>
            <a:endParaRPr lang="sv-SE" sz="1600" dirty="0">
              <a:solidFill>
                <a:schemeClr val="bg1"/>
              </a:solidFill>
            </a:endParaRPr>
          </a:p>
        </p:txBody>
      </p:sp>
      <p:sp>
        <p:nvSpPr>
          <p:cNvPr id="18" name="Rektangel med rundade hörn 17">
            <a:extLst>
              <a:ext uri="{FF2B5EF4-FFF2-40B4-BE49-F238E27FC236}">
                <a16:creationId xmlns:a16="http://schemas.microsoft.com/office/drawing/2014/main" id="{3D6C49E5-F3DA-6E16-377F-396DF3D158B9}"/>
              </a:ext>
              <a:ext uri="{C183D7F6-B498-43B3-948B-1728B52AA6E4}">
                <adec:decorative xmlns:adec="http://schemas.microsoft.com/office/drawing/2017/decorative" val="1"/>
              </a:ext>
            </a:extLst>
          </p:cNvPr>
          <p:cNvSpPr/>
          <p:nvPr/>
        </p:nvSpPr>
        <p:spPr>
          <a:xfrm>
            <a:off x="3113502" y="2388143"/>
            <a:ext cx="3003904" cy="2035125"/>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21" name="Rektangel med rundade hörn 20">
            <a:extLst>
              <a:ext uri="{FF2B5EF4-FFF2-40B4-BE49-F238E27FC236}">
                <a16:creationId xmlns:a16="http://schemas.microsoft.com/office/drawing/2014/main" id="{388335FC-BECD-69E8-7C68-F2DC3019B115}"/>
              </a:ext>
              <a:ext uri="{C183D7F6-B498-43B3-948B-1728B52AA6E4}">
                <adec:decorative xmlns:adec="http://schemas.microsoft.com/office/drawing/2017/decorative" val="1"/>
              </a:ext>
            </a:extLst>
          </p:cNvPr>
          <p:cNvSpPr/>
          <p:nvPr/>
        </p:nvSpPr>
        <p:spPr>
          <a:xfrm>
            <a:off x="6371568" y="1706860"/>
            <a:ext cx="2339134" cy="931496"/>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spcAft>
                <a:spcPts val="600"/>
              </a:spcAft>
              <a:buClr>
                <a:srgbClr val="FF832C"/>
              </a:buClr>
              <a:buSzPct val="100000"/>
            </a:pPr>
            <a:endParaRPr lang="sv-SE" sz="1600" dirty="0">
              <a:solidFill>
                <a:schemeClr val="bg1"/>
              </a:solidFill>
            </a:endParaRPr>
          </a:p>
        </p:txBody>
      </p:sp>
      <p:sp>
        <p:nvSpPr>
          <p:cNvPr id="20" name="Rektangel med rundade hörn 19">
            <a:extLst>
              <a:ext uri="{FF2B5EF4-FFF2-40B4-BE49-F238E27FC236}">
                <a16:creationId xmlns:a16="http://schemas.microsoft.com/office/drawing/2014/main" id="{44759CF8-6A5A-0CB7-8F6E-76FE845B07E7}"/>
              </a:ext>
              <a:ext uri="{C183D7F6-B498-43B3-948B-1728B52AA6E4}">
                <adec:decorative xmlns:adec="http://schemas.microsoft.com/office/drawing/2017/decorative" val="1"/>
              </a:ext>
            </a:extLst>
          </p:cNvPr>
          <p:cNvSpPr/>
          <p:nvPr/>
        </p:nvSpPr>
        <p:spPr>
          <a:xfrm>
            <a:off x="6371568" y="2606410"/>
            <a:ext cx="2339134" cy="1816858"/>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23" name="Rektangel med rundade hörn 22">
            <a:extLst>
              <a:ext uri="{FF2B5EF4-FFF2-40B4-BE49-F238E27FC236}">
                <a16:creationId xmlns:a16="http://schemas.microsoft.com/office/drawing/2014/main" id="{3ADCC1A9-951A-3262-A8C5-36024FF9607D}"/>
              </a:ext>
              <a:ext uri="{C183D7F6-B498-43B3-948B-1728B52AA6E4}">
                <adec:decorative xmlns:adec="http://schemas.microsoft.com/office/drawing/2017/decorative" val="1"/>
              </a:ext>
            </a:extLst>
          </p:cNvPr>
          <p:cNvSpPr/>
          <p:nvPr/>
        </p:nvSpPr>
        <p:spPr>
          <a:xfrm>
            <a:off x="9009837" y="1706860"/>
            <a:ext cx="2339134" cy="922886"/>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buClr>
                <a:srgbClr val="FF832C"/>
              </a:buClr>
              <a:buSzPct val="100000"/>
            </a:pPr>
            <a:endParaRPr lang="sv-SE" sz="1600" dirty="0">
              <a:solidFill>
                <a:schemeClr val="bg1"/>
              </a:solidFill>
            </a:endParaRPr>
          </a:p>
        </p:txBody>
      </p:sp>
      <p:sp>
        <p:nvSpPr>
          <p:cNvPr id="22" name="Rektangel med rundade hörn 21">
            <a:extLst>
              <a:ext uri="{FF2B5EF4-FFF2-40B4-BE49-F238E27FC236}">
                <a16:creationId xmlns:a16="http://schemas.microsoft.com/office/drawing/2014/main" id="{8522B6DC-2CDF-AF88-DA04-EE60EE14E402}"/>
              </a:ext>
              <a:ext uri="{C183D7F6-B498-43B3-948B-1728B52AA6E4}">
                <adec:decorative xmlns:adec="http://schemas.microsoft.com/office/drawing/2017/decorative" val="1"/>
              </a:ext>
            </a:extLst>
          </p:cNvPr>
          <p:cNvSpPr/>
          <p:nvPr/>
        </p:nvSpPr>
        <p:spPr>
          <a:xfrm>
            <a:off x="9009837" y="2606410"/>
            <a:ext cx="2339134" cy="1792234"/>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3" name="textruta 2">
            <a:extLst>
              <a:ext uri="{FF2B5EF4-FFF2-40B4-BE49-F238E27FC236}">
                <a16:creationId xmlns:a16="http://schemas.microsoft.com/office/drawing/2014/main" id="{BF68AB7C-E6F0-E571-4163-4023FE506DA7}"/>
              </a:ext>
            </a:extLst>
          </p:cNvPr>
          <p:cNvSpPr txBox="1"/>
          <p:nvPr/>
        </p:nvSpPr>
        <p:spPr>
          <a:xfrm>
            <a:off x="523555" y="1706859"/>
            <a:ext cx="2207392" cy="837904"/>
          </a:xfrm>
          <a:prstGeom prst="rect">
            <a:avLst/>
          </a:prstGeom>
          <a:noFill/>
        </p:spPr>
        <p:txBody>
          <a:bodyPr wrap="square" lIns="144000" tIns="144000">
            <a:spAutoFit/>
          </a:bodyPr>
          <a:lstStyle/>
          <a:p>
            <a:pPr>
              <a:buClr>
                <a:srgbClr val="FF832C"/>
              </a:buClr>
              <a:buSzPct val="100000"/>
            </a:pPr>
            <a:r>
              <a:rPr lang="sv-SE" sz="1400" b="1" dirty="0">
                <a:solidFill>
                  <a:schemeClr val="bg1"/>
                </a:solidFill>
              </a:rPr>
              <a:t>Försörjning av grunddata</a:t>
            </a:r>
          </a:p>
          <a:p>
            <a:pPr>
              <a:spcAft>
                <a:spcPts val="600"/>
              </a:spcAft>
              <a:buClr>
                <a:srgbClr val="FF832C"/>
              </a:buClr>
              <a:buSzPct val="100000"/>
            </a:pPr>
            <a:r>
              <a:rPr lang="sv-SE" sz="1400" dirty="0">
                <a:solidFill>
                  <a:schemeClr val="bg1"/>
                </a:solidFill>
              </a:rPr>
              <a:t>Skatteverket</a:t>
            </a:r>
          </a:p>
        </p:txBody>
      </p:sp>
      <p:sp>
        <p:nvSpPr>
          <p:cNvPr id="5" name="textruta 4">
            <a:extLst>
              <a:ext uri="{FF2B5EF4-FFF2-40B4-BE49-F238E27FC236}">
                <a16:creationId xmlns:a16="http://schemas.microsoft.com/office/drawing/2014/main" id="{518644B8-4787-5A43-7C16-F5741BC82896}"/>
              </a:ext>
            </a:extLst>
          </p:cNvPr>
          <p:cNvSpPr txBox="1"/>
          <p:nvPr/>
        </p:nvSpPr>
        <p:spPr>
          <a:xfrm>
            <a:off x="523555" y="2621589"/>
            <a:ext cx="2275385" cy="1608677"/>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Bolagsverket</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Lantmäteriet</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Myndigheten för digital förvaltning</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Riksarkivet</a:t>
            </a:r>
          </a:p>
        </p:txBody>
      </p:sp>
      <p:sp>
        <p:nvSpPr>
          <p:cNvPr id="6" name="textruta 5">
            <a:extLst>
              <a:ext uri="{FF2B5EF4-FFF2-40B4-BE49-F238E27FC236}">
                <a16:creationId xmlns:a16="http://schemas.microsoft.com/office/drawing/2014/main" id="{DB5A5279-38E1-D46C-E272-9667193C24BA}"/>
              </a:ext>
            </a:extLst>
          </p:cNvPr>
          <p:cNvSpPr txBox="1"/>
          <p:nvPr/>
        </p:nvSpPr>
        <p:spPr>
          <a:xfrm>
            <a:off x="3107227" y="1706859"/>
            <a:ext cx="3273457" cy="622460"/>
          </a:xfrm>
          <a:prstGeom prst="rect">
            <a:avLst/>
          </a:prstGeom>
          <a:noFill/>
        </p:spPr>
        <p:txBody>
          <a:bodyPr wrap="square" lIns="144000" tIns="144000">
            <a:spAutoFit/>
          </a:bodyPr>
          <a:lstStyle/>
          <a:p>
            <a:pPr>
              <a:buClr>
                <a:srgbClr val="FF832C"/>
              </a:buClr>
              <a:buSzPct val="100000"/>
            </a:pPr>
            <a:r>
              <a:rPr lang="sv-SE" sz="1400" b="1" dirty="0">
                <a:solidFill>
                  <a:schemeClr val="bg1"/>
                </a:solidFill>
              </a:rPr>
              <a:t>Hälsa, vård och omsorg</a:t>
            </a:r>
          </a:p>
          <a:p>
            <a:pPr>
              <a:spcAft>
                <a:spcPts val="600"/>
              </a:spcAft>
              <a:buClr>
                <a:srgbClr val="FF832C"/>
              </a:buClr>
              <a:buSzPct val="100000"/>
            </a:pPr>
            <a:r>
              <a:rPr lang="sv-SE" sz="1400" dirty="0">
                <a:solidFill>
                  <a:schemeClr val="bg1"/>
                </a:solidFill>
              </a:rPr>
              <a:t>Socialstyrelsen</a:t>
            </a:r>
          </a:p>
        </p:txBody>
      </p:sp>
      <p:sp>
        <p:nvSpPr>
          <p:cNvPr id="7" name="textruta 6">
            <a:extLst>
              <a:ext uri="{FF2B5EF4-FFF2-40B4-BE49-F238E27FC236}">
                <a16:creationId xmlns:a16="http://schemas.microsoft.com/office/drawing/2014/main" id="{DC0F0F6C-D258-5FEE-53A5-6031A98A47E1}"/>
              </a:ext>
            </a:extLst>
          </p:cNvPr>
          <p:cNvSpPr txBox="1"/>
          <p:nvPr/>
        </p:nvSpPr>
        <p:spPr>
          <a:xfrm>
            <a:off x="3107227" y="2388143"/>
            <a:ext cx="2275385" cy="1100845"/>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E-hälsomyndigheten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Folkhälsomyndigheten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Läkemedelsverket</a:t>
            </a:r>
          </a:p>
        </p:txBody>
      </p:sp>
      <p:sp>
        <p:nvSpPr>
          <p:cNvPr id="8" name="textruta 7">
            <a:extLst>
              <a:ext uri="{FF2B5EF4-FFF2-40B4-BE49-F238E27FC236}">
                <a16:creationId xmlns:a16="http://schemas.microsoft.com/office/drawing/2014/main" id="{6E6F1059-D742-E173-D98C-752F01B66FB6}"/>
              </a:ext>
            </a:extLst>
          </p:cNvPr>
          <p:cNvSpPr txBox="1"/>
          <p:nvPr/>
        </p:nvSpPr>
        <p:spPr>
          <a:xfrm>
            <a:off x="6374920" y="1706859"/>
            <a:ext cx="1953228" cy="837904"/>
          </a:xfrm>
          <a:prstGeom prst="rect">
            <a:avLst/>
          </a:prstGeom>
          <a:noFill/>
        </p:spPr>
        <p:txBody>
          <a:bodyPr wrap="square" lIns="144000" tIns="144000">
            <a:spAutoFit/>
          </a:bodyPr>
          <a:lstStyle/>
          <a:p>
            <a:pPr>
              <a:spcAft>
                <a:spcPts val="600"/>
              </a:spcAft>
              <a:buClr>
                <a:srgbClr val="FF832C"/>
              </a:buClr>
              <a:buSzPct val="100000"/>
            </a:pPr>
            <a:r>
              <a:rPr lang="sv-SE" sz="1400" b="1" dirty="0">
                <a:solidFill>
                  <a:schemeClr val="bg1"/>
                </a:solidFill>
              </a:rPr>
              <a:t>Industri, byggande och handel</a:t>
            </a:r>
            <a:br>
              <a:rPr lang="sv-SE" sz="1400" b="1" dirty="0">
                <a:solidFill>
                  <a:schemeClr val="bg1"/>
                </a:solidFill>
              </a:rPr>
            </a:br>
            <a:r>
              <a:rPr lang="sv-SE" sz="1400" dirty="0">
                <a:solidFill>
                  <a:schemeClr val="bg1"/>
                </a:solidFill>
              </a:rPr>
              <a:t>Tillväxtverket</a:t>
            </a:r>
          </a:p>
        </p:txBody>
      </p:sp>
      <p:sp>
        <p:nvSpPr>
          <p:cNvPr id="9" name="textruta 8">
            <a:extLst>
              <a:ext uri="{FF2B5EF4-FFF2-40B4-BE49-F238E27FC236}">
                <a16:creationId xmlns:a16="http://schemas.microsoft.com/office/drawing/2014/main" id="{E64EDBEE-39EF-40FE-D606-0FF3614DA35D}"/>
              </a:ext>
            </a:extLst>
          </p:cNvPr>
          <p:cNvSpPr txBox="1"/>
          <p:nvPr/>
        </p:nvSpPr>
        <p:spPr>
          <a:xfrm>
            <a:off x="6374919" y="2621589"/>
            <a:ext cx="2275385" cy="808458"/>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SGU</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Boverket</a:t>
            </a:r>
          </a:p>
        </p:txBody>
      </p:sp>
      <p:sp>
        <p:nvSpPr>
          <p:cNvPr id="11" name="textruta 10">
            <a:extLst>
              <a:ext uri="{FF2B5EF4-FFF2-40B4-BE49-F238E27FC236}">
                <a16:creationId xmlns:a16="http://schemas.microsoft.com/office/drawing/2014/main" id="{3CF3D6B0-5F6A-ADAB-9BCA-86B0FB4CBF67}"/>
              </a:ext>
            </a:extLst>
          </p:cNvPr>
          <p:cNvSpPr txBox="1"/>
          <p:nvPr/>
        </p:nvSpPr>
        <p:spPr>
          <a:xfrm>
            <a:off x="9009837" y="1706859"/>
            <a:ext cx="2193093" cy="837904"/>
          </a:xfrm>
          <a:prstGeom prst="rect">
            <a:avLst/>
          </a:prstGeom>
          <a:noFill/>
        </p:spPr>
        <p:txBody>
          <a:bodyPr wrap="square" lIns="144000" tIns="144000">
            <a:spAutoFit/>
          </a:bodyPr>
          <a:lstStyle/>
          <a:p>
            <a:pPr>
              <a:buClr>
                <a:srgbClr val="FF832C"/>
              </a:buClr>
              <a:buSzPct val="100000"/>
            </a:pPr>
            <a:r>
              <a:rPr lang="sv-SE" sz="1400" b="1" dirty="0">
                <a:solidFill>
                  <a:schemeClr val="bg1"/>
                </a:solidFill>
              </a:rPr>
              <a:t>Livsmedelsförsörjning och dricksvatten</a:t>
            </a:r>
          </a:p>
          <a:p>
            <a:pPr>
              <a:spcAft>
                <a:spcPts val="600"/>
              </a:spcAft>
              <a:buClr>
                <a:srgbClr val="FF832C"/>
              </a:buClr>
              <a:buSzPct val="100000"/>
            </a:pPr>
            <a:r>
              <a:rPr lang="sv-SE" sz="1400" dirty="0">
                <a:solidFill>
                  <a:schemeClr val="bg1"/>
                </a:solidFill>
              </a:rPr>
              <a:t>Livsmedelsverket</a:t>
            </a:r>
          </a:p>
        </p:txBody>
      </p:sp>
      <p:sp>
        <p:nvSpPr>
          <p:cNvPr id="14" name="textruta 13">
            <a:extLst>
              <a:ext uri="{FF2B5EF4-FFF2-40B4-BE49-F238E27FC236}">
                <a16:creationId xmlns:a16="http://schemas.microsoft.com/office/drawing/2014/main" id="{A4A4A66D-4026-5A74-6EFD-A53BAC3CCA4B}"/>
              </a:ext>
            </a:extLst>
          </p:cNvPr>
          <p:cNvSpPr txBox="1"/>
          <p:nvPr/>
        </p:nvSpPr>
        <p:spPr>
          <a:xfrm>
            <a:off x="9025163" y="2621589"/>
            <a:ext cx="2275385" cy="1608677"/>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Jordbruksverket</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Länsstyrelserna</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Naturvårdsverket</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Statens veterinär-</a:t>
            </a:r>
            <a:br>
              <a:rPr lang="sv-SE" sz="1400" dirty="0">
                <a:solidFill>
                  <a:schemeClr val="bg1"/>
                </a:solidFill>
              </a:rPr>
            </a:br>
            <a:r>
              <a:rPr lang="sv-SE" sz="1400" dirty="0">
                <a:solidFill>
                  <a:schemeClr val="bg1"/>
                </a:solidFill>
              </a:rPr>
              <a:t>medicinska anstalt</a:t>
            </a:r>
          </a:p>
        </p:txBody>
      </p:sp>
      <p:sp>
        <p:nvSpPr>
          <p:cNvPr id="43" name="textruta 42">
            <a:extLst>
              <a:ext uri="{FF2B5EF4-FFF2-40B4-BE49-F238E27FC236}">
                <a16:creationId xmlns:a16="http://schemas.microsoft.com/office/drawing/2014/main" id="{56064ED6-1D2A-3842-D0D8-32D5CACE6E44}"/>
              </a:ext>
            </a:extLst>
          </p:cNvPr>
          <p:cNvSpPr txBox="1"/>
          <p:nvPr/>
        </p:nvSpPr>
        <p:spPr>
          <a:xfrm>
            <a:off x="520205" y="5773291"/>
            <a:ext cx="6699816" cy="430887"/>
          </a:xfrm>
          <a:prstGeom prst="rect">
            <a:avLst/>
          </a:prstGeom>
          <a:noFill/>
        </p:spPr>
        <p:txBody>
          <a:bodyPr wrap="square" rtlCol="0">
            <a:spAutoFit/>
          </a:bodyPr>
          <a:lstStyle/>
          <a:p>
            <a:r>
              <a:rPr lang="sv-SE" sz="1100" dirty="0"/>
              <a:t>Sektorsansvarig myndighet har i uppgift att leda arbetet med att samordna åtgärder, driva på och stödja arbetet inom sektorn, verka för samverkan och samordning med andra aktörer.</a:t>
            </a:r>
          </a:p>
        </p:txBody>
      </p:sp>
    </p:spTree>
    <p:extLst>
      <p:ext uri="{BB962C8B-B14F-4D97-AF65-F5344CB8AC3E}">
        <p14:creationId xmlns:p14="http://schemas.microsoft.com/office/powerpoint/2010/main" val="147694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0" grpId="0" animBg="1"/>
      <p:bldP spid="22" grpId="0" animBg="1"/>
      <p:bldP spid="5" grpId="0"/>
      <p:bldP spid="7" grpId="0"/>
      <p:bldP spid="9"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B107-0BF2-DD44-5DFE-89EEAC37D85C}"/>
            </a:ext>
          </a:extLst>
        </p:cNvPr>
        <p:cNvGrpSpPr/>
        <p:nvPr/>
      </p:nvGrpSpPr>
      <p:grpSpPr>
        <a:xfrm>
          <a:off x="0" y="0"/>
          <a:ext cx="0" cy="0"/>
          <a:chOff x="0" y="0"/>
          <a:chExt cx="0" cy="0"/>
        </a:xfrm>
      </p:grpSpPr>
      <p:sp>
        <p:nvSpPr>
          <p:cNvPr id="10" name="Rubrik 9">
            <a:extLst>
              <a:ext uri="{FF2B5EF4-FFF2-40B4-BE49-F238E27FC236}">
                <a16:creationId xmlns:a16="http://schemas.microsoft.com/office/drawing/2014/main" id="{032A180A-D522-5ED4-881F-394547BB409D}"/>
              </a:ext>
            </a:extLst>
          </p:cNvPr>
          <p:cNvSpPr txBox="1">
            <a:spLocks noGrp="1"/>
          </p:cNvSpPr>
          <p:nvPr>
            <p:ph type="title" idx="4294967295"/>
          </p:nvPr>
        </p:nvSpPr>
        <p:spPr>
          <a:xfrm>
            <a:off x="523555" y="928599"/>
            <a:ext cx="993925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chemeClr val="tx1"/>
                </a:solidFill>
                <a:effectLst/>
                <a:uLnTx/>
                <a:uFillTx/>
                <a:latin typeface="+mj-lt"/>
                <a:ea typeface="+mn-ea"/>
                <a:cs typeface="+mn-cs"/>
              </a:rPr>
              <a:t>Myndigheter i beredskapssektorer, </a:t>
            </a:r>
            <a:r>
              <a:rPr lang="sv-SE" dirty="0">
                <a:solidFill>
                  <a:schemeClr val="tx1"/>
                </a:solidFill>
                <a:ea typeface="+mn-ea"/>
                <a:cs typeface="+mn-cs"/>
              </a:rPr>
              <a:t>3</a:t>
            </a:r>
            <a:endParaRPr kumimoji="0" lang="sv-SE" sz="3200" b="0" i="0" u="none" strike="noStrike" kern="1200" cap="none" spc="0" normalizeH="0" baseline="0" noProof="0" dirty="0">
              <a:ln>
                <a:noFill/>
              </a:ln>
              <a:solidFill>
                <a:schemeClr val="tx1"/>
              </a:solidFill>
              <a:effectLst/>
              <a:uLnTx/>
              <a:uFillTx/>
              <a:latin typeface="+mj-lt"/>
              <a:ea typeface="+mn-ea"/>
              <a:cs typeface="+mn-cs"/>
            </a:endParaRPr>
          </a:p>
        </p:txBody>
      </p:sp>
      <p:sp>
        <p:nvSpPr>
          <p:cNvPr id="12" name="Rektangel med rundade hörn 11">
            <a:extLst>
              <a:ext uri="{FF2B5EF4-FFF2-40B4-BE49-F238E27FC236}">
                <a16:creationId xmlns:a16="http://schemas.microsoft.com/office/drawing/2014/main" id="{FD000480-082D-E1F7-FF1E-EC34D5E9C7EB}"/>
              </a:ext>
              <a:ext uri="{C183D7F6-B498-43B3-948B-1728B52AA6E4}">
                <adec:decorative xmlns:adec="http://schemas.microsoft.com/office/drawing/2017/decorative" val="1"/>
              </a:ext>
            </a:extLst>
          </p:cNvPr>
          <p:cNvSpPr/>
          <p:nvPr/>
        </p:nvSpPr>
        <p:spPr>
          <a:xfrm>
            <a:off x="523555" y="1706860"/>
            <a:ext cx="2339134" cy="718601"/>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buClr>
                <a:srgbClr val="FF832C"/>
              </a:buClr>
              <a:buSzPct val="100000"/>
            </a:pPr>
            <a:endParaRPr lang="sv-SE" sz="1400" dirty="0">
              <a:solidFill>
                <a:schemeClr val="bg1"/>
              </a:solidFill>
            </a:endParaRPr>
          </a:p>
        </p:txBody>
      </p:sp>
      <p:sp>
        <p:nvSpPr>
          <p:cNvPr id="13" name="Rektangel med rundade hörn 12">
            <a:extLst>
              <a:ext uri="{FF2B5EF4-FFF2-40B4-BE49-F238E27FC236}">
                <a16:creationId xmlns:a16="http://schemas.microsoft.com/office/drawing/2014/main" id="{562C5769-6465-EF8C-14A4-C251096805FF}"/>
              </a:ext>
              <a:ext uri="{C183D7F6-B498-43B3-948B-1728B52AA6E4}">
                <adec:decorative xmlns:adec="http://schemas.microsoft.com/office/drawing/2017/decorative" val="1"/>
              </a:ext>
            </a:extLst>
          </p:cNvPr>
          <p:cNvSpPr/>
          <p:nvPr/>
        </p:nvSpPr>
        <p:spPr>
          <a:xfrm>
            <a:off x="523555" y="2397113"/>
            <a:ext cx="2339134" cy="2559252"/>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19" name="Rektangel med rundade hörn 18">
            <a:extLst>
              <a:ext uri="{FF2B5EF4-FFF2-40B4-BE49-F238E27FC236}">
                <a16:creationId xmlns:a16="http://schemas.microsoft.com/office/drawing/2014/main" id="{E2328B80-8E61-793D-DD8F-42EE6FFFF600}"/>
              </a:ext>
              <a:ext uri="{C183D7F6-B498-43B3-948B-1728B52AA6E4}">
                <adec:decorative xmlns:adec="http://schemas.microsoft.com/office/drawing/2017/decorative" val="1"/>
              </a:ext>
            </a:extLst>
          </p:cNvPr>
          <p:cNvSpPr/>
          <p:nvPr/>
        </p:nvSpPr>
        <p:spPr>
          <a:xfrm>
            <a:off x="3116851" y="1706859"/>
            <a:ext cx="3003905" cy="922887"/>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buClr>
                <a:srgbClr val="FF832C"/>
              </a:buClr>
              <a:buSzPct val="100000"/>
            </a:pPr>
            <a:endParaRPr lang="sv-SE" sz="1600" dirty="0">
              <a:solidFill>
                <a:schemeClr val="bg1"/>
              </a:solidFill>
            </a:endParaRPr>
          </a:p>
        </p:txBody>
      </p:sp>
      <p:sp>
        <p:nvSpPr>
          <p:cNvPr id="18" name="Rektangel med rundade hörn 17">
            <a:extLst>
              <a:ext uri="{FF2B5EF4-FFF2-40B4-BE49-F238E27FC236}">
                <a16:creationId xmlns:a16="http://schemas.microsoft.com/office/drawing/2014/main" id="{7BF893D6-1703-B004-A708-DD717968F839}"/>
              </a:ext>
              <a:ext uri="{C183D7F6-B498-43B3-948B-1728B52AA6E4}">
                <adec:decorative xmlns:adec="http://schemas.microsoft.com/office/drawing/2017/decorative" val="1"/>
              </a:ext>
            </a:extLst>
          </p:cNvPr>
          <p:cNvSpPr/>
          <p:nvPr/>
        </p:nvSpPr>
        <p:spPr>
          <a:xfrm>
            <a:off x="3116852" y="2589785"/>
            <a:ext cx="3003904" cy="2366580"/>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21" name="Rektangel med rundade hörn 20">
            <a:extLst>
              <a:ext uri="{FF2B5EF4-FFF2-40B4-BE49-F238E27FC236}">
                <a16:creationId xmlns:a16="http://schemas.microsoft.com/office/drawing/2014/main" id="{C552DE51-7904-95BB-EC09-9E4A584F976B}"/>
              </a:ext>
              <a:ext uri="{C183D7F6-B498-43B3-948B-1728B52AA6E4}">
                <adec:decorative xmlns:adec="http://schemas.microsoft.com/office/drawing/2017/decorative" val="1"/>
              </a:ext>
            </a:extLst>
          </p:cNvPr>
          <p:cNvSpPr/>
          <p:nvPr/>
        </p:nvSpPr>
        <p:spPr>
          <a:xfrm>
            <a:off x="6374918" y="1706860"/>
            <a:ext cx="2339134" cy="718601"/>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spcAft>
                <a:spcPts val="600"/>
              </a:spcAft>
              <a:buClr>
                <a:srgbClr val="FF832C"/>
              </a:buClr>
              <a:buSzPct val="100000"/>
            </a:pPr>
            <a:endParaRPr lang="sv-SE" sz="1600" dirty="0">
              <a:solidFill>
                <a:schemeClr val="bg1"/>
              </a:solidFill>
            </a:endParaRPr>
          </a:p>
        </p:txBody>
      </p:sp>
      <p:sp>
        <p:nvSpPr>
          <p:cNvPr id="20" name="Rektangel med rundade hörn 19">
            <a:extLst>
              <a:ext uri="{FF2B5EF4-FFF2-40B4-BE49-F238E27FC236}">
                <a16:creationId xmlns:a16="http://schemas.microsoft.com/office/drawing/2014/main" id="{9B5E3C8A-8410-26D0-711A-C7B989758F66}"/>
              </a:ext>
              <a:ext uri="{C183D7F6-B498-43B3-948B-1728B52AA6E4}">
                <adec:decorative xmlns:adec="http://schemas.microsoft.com/office/drawing/2017/decorative" val="1"/>
              </a:ext>
            </a:extLst>
          </p:cNvPr>
          <p:cNvSpPr/>
          <p:nvPr/>
        </p:nvSpPr>
        <p:spPr>
          <a:xfrm>
            <a:off x="6374918" y="2397113"/>
            <a:ext cx="2339134" cy="2543608"/>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23" name="Rektangel med rundade hörn 22">
            <a:extLst>
              <a:ext uri="{FF2B5EF4-FFF2-40B4-BE49-F238E27FC236}">
                <a16:creationId xmlns:a16="http://schemas.microsoft.com/office/drawing/2014/main" id="{20B18984-9653-5C65-111F-C750677F8936}"/>
              </a:ext>
              <a:ext uri="{C183D7F6-B498-43B3-948B-1728B52AA6E4}">
                <adec:decorative xmlns:adec="http://schemas.microsoft.com/office/drawing/2017/decorative" val="1"/>
              </a:ext>
            </a:extLst>
          </p:cNvPr>
          <p:cNvSpPr/>
          <p:nvPr/>
        </p:nvSpPr>
        <p:spPr>
          <a:xfrm>
            <a:off x="9013187" y="1706860"/>
            <a:ext cx="2339134" cy="711959"/>
          </a:xfrm>
          <a:prstGeom prst="roundRect">
            <a:avLst>
              <a:gd name="adj" fmla="val 139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144000" rIns="72000" rtlCol="0" anchor="t"/>
          <a:lstStyle/>
          <a:p>
            <a:pPr>
              <a:buClr>
                <a:srgbClr val="FF832C"/>
              </a:buClr>
              <a:buSzPct val="100000"/>
            </a:pPr>
            <a:endParaRPr lang="sv-SE" sz="1600" dirty="0">
              <a:solidFill>
                <a:schemeClr val="bg1"/>
              </a:solidFill>
            </a:endParaRPr>
          </a:p>
        </p:txBody>
      </p:sp>
      <p:sp>
        <p:nvSpPr>
          <p:cNvPr id="22" name="Rektangel med rundade hörn 21">
            <a:extLst>
              <a:ext uri="{FF2B5EF4-FFF2-40B4-BE49-F238E27FC236}">
                <a16:creationId xmlns:a16="http://schemas.microsoft.com/office/drawing/2014/main" id="{A49D9319-E66C-A473-BBA9-D4B04EF1A674}"/>
              </a:ext>
              <a:ext uri="{C183D7F6-B498-43B3-948B-1728B52AA6E4}">
                <adec:decorative xmlns:adec="http://schemas.microsoft.com/office/drawing/2017/decorative" val="1"/>
              </a:ext>
            </a:extLst>
          </p:cNvPr>
          <p:cNvSpPr/>
          <p:nvPr/>
        </p:nvSpPr>
        <p:spPr>
          <a:xfrm>
            <a:off x="9013187" y="2381857"/>
            <a:ext cx="2339134" cy="2574507"/>
          </a:xfrm>
          <a:prstGeom prst="roundRect">
            <a:avLst>
              <a:gd name="adj" fmla="val 13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tIns="251999" rIns="72000" rtlCol="0" anchor="t"/>
          <a:lstStyle/>
          <a:p>
            <a:pPr marL="177800" indent="-177800">
              <a:spcBef>
                <a:spcPts val="600"/>
              </a:spcBef>
              <a:buClr>
                <a:schemeClr val="bg1"/>
              </a:buClr>
              <a:buSzPct val="100000"/>
              <a:buFont typeface="Arial" panose="020B0604020202020204" pitchFamily="34" charset="0"/>
              <a:buChar char="•"/>
            </a:pPr>
            <a:endParaRPr lang="sv-SE" sz="1400" dirty="0">
              <a:solidFill>
                <a:schemeClr val="bg1"/>
              </a:solidFill>
            </a:endParaRPr>
          </a:p>
        </p:txBody>
      </p:sp>
      <p:sp>
        <p:nvSpPr>
          <p:cNvPr id="3" name="textruta 2">
            <a:extLst>
              <a:ext uri="{FF2B5EF4-FFF2-40B4-BE49-F238E27FC236}">
                <a16:creationId xmlns:a16="http://schemas.microsoft.com/office/drawing/2014/main" id="{9DA6F578-2B12-57F6-A460-C5AD424EFE14}"/>
              </a:ext>
            </a:extLst>
          </p:cNvPr>
          <p:cNvSpPr txBox="1"/>
          <p:nvPr/>
        </p:nvSpPr>
        <p:spPr>
          <a:xfrm>
            <a:off x="526905" y="1706859"/>
            <a:ext cx="2207392" cy="622460"/>
          </a:xfrm>
          <a:prstGeom prst="rect">
            <a:avLst/>
          </a:prstGeom>
          <a:noFill/>
        </p:spPr>
        <p:txBody>
          <a:bodyPr wrap="square" lIns="144000" tIns="144000">
            <a:spAutoFit/>
          </a:bodyPr>
          <a:lstStyle/>
          <a:p>
            <a:pPr>
              <a:buClr>
                <a:srgbClr val="FF832C"/>
              </a:buClr>
              <a:buSzPct val="100000"/>
            </a:pPr>
            <a:r>
              <a:rPr lang="sv-SE" sz="1400" b="1" dirty="0">
                <a:solidFill>
                  <a:schemeClr val="bg1"/>
                </a:solidFill>
              </a:rPr>
              <a:t>Ordning och säkerhet</a:t>
            </a:r>
          </a:p>
          <a:p>
            <a:pPr>
              <a:buClr>
                <a:srgbClr val="FF832C"/>
              </a:buClr>
              <a:buSzPct val="100000"/>
            </a:pPr>
            <a:r>
              <a:rPr lang="sv-SE" sz="1400" dirty="0">
                <a:solidFill>
                  <a:schemeClr val="bg1"/>
                </a:solidFill>
              </a:rPr>
              <a:t>Polismyndigheten</a:t>
            </a:r>
          </a:p>
        </p:txBody>
      </p:sp>
      <p:sp>
        <p:nvSpPr>
          <p:cNvPr id="5" name="textruta 4">
            <a:extLst>
              <a:ext uri="{FF2B5EF4-FFF2-40B4-BE49-F238E27FC236}">
                <a16:creationId xmlns:a16="http://schemas.microsoft.com/office/drawing/2014/main" id="{BC7503B1-E2D1-7071-B71E-929F7C3B8C8D}"/>
              </a:ext>
            </a:extLst>
          </p:cNvPr>
          <p:cNvSpPr txBox="1"/>
          <p:nvPr/>
        </p:nvSpPr>
        <p:spPr>
          <a:xfrm>
            <a:off x="526905" y="2410206"/>
            <a:ext cx="2275385" cy="1978009"/>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Kriminalvården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Kustbevakningen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Säkerhetspolisen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Tullverket</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Åklagarmyndigheten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Domstolsverket</a:t>
            </a:r>
          </a:p>
        </p:txBody>
      </p:sp>
      <p:sp>
        <p:nvSpPr>
          <p:cNvPr id="6" name="textruta 5">
            <a:extLst>
              <a:ext uri="{FF2B5EF4-FFF2-40B4-BE49-F238E27FC236}">
                <a16:creationId xmlns:a16="http://schemas.microsoft.com/office/drawing/2014/main" id="{5AFEF580-EA05-D7A8-64A0-7F126972D533}"/>
              </a:ext>
            </a:extLst>
          </p:cNvPr>
          <p:cNvSpPr txBox="1"/>
          <p:nvPr/>
        </p:nvSpPr>
        <p:spPr>
          <a:xfrm>
            <a:off x="3110577" y="1706859"/>
            <a:ext cx="2878436" cy="837904"/>
          </a:xfrm>
          <a:prstGeom prst="rect">
            <a:avLst/>
          </a:prstGeom>
          <a:noFill/>
        </p:spPr>
        <p:txBody>
          <a:bodyPr wrap="square" lIns="144000" tIns="144000">
            <a:spAutoFit/>
          </a:bodyPr>
          <a:lstStyle/>
          <a:p>
            <a:pPr>
              <a:buClr>
                <a:srgbClr val="FF832C"/>
              </a:buClr>
              <a:buSzPct val="100000"/>
            </a:pPr>
            <a:r>
              <a:rPr lang="sv-SE" sz="1400" b="1" dirty="0">
                <a:solidFill>
                  <a:schemeClr val="bg1"/>
                </a:solidFill>
              </a:rPr>
              <a:t>Räddningstjänst och skydd av civilbefolkningen</a:t>
            </a:r>
          </a:p>
          <a:p>
            <a:pPr>
              <a:buClr>
                <a:srgbClr val="FF832C"/>
              </a:buClr>
              <a:buSzPct val="100000"/>
            </a:pPr>
            <a:r>
              <a:rPr lang="sv-SE" sz="1400" dirty="0">
                <a:solidFill>
                  <a:schemeClr val="bg1"/>
                </a:solidFill>
              </a:rPr>
              <a:t>Myndigheten för civilt försvar</a:t>
            </a:r>
            <a:endParaRPr lang="sv-SE" sz="1400" b="1" dirty="0">
              <a:solidFill>
                <a:schemeClr val="bg1"/>
              </a:solidFill>
            </a:endParaRPr>
          </a:p>
        </p:txBody>
      </p:sp>
      <p:sp>
        <p:nvSpPr>
          <p:cNvPr id="7" name="textruta 6">
            <a:extLst>
              <a:ext uri="{FF2B5EF4-FFF2-40B4-BE49-F238E27FC236}">
                <a16:creationId xmlns:a16="http://schemas.microsoft.com/office/drawing/2014/main" id="{ECFEE9D2-E19C-2580-F3F8-267C49D0118A}"/>
              </a:ext>
            </a:extLst>
          </p:cNvPr>
          <p:cNvSpPr txBox="1"/>
          <p:nvPr/>
        </p:nvSpPr>
        <p:spPr>
          <a:xfrm>
            <a:off x="3110577" y="2621589"/>
            <a:ext cx="2878436" cy="1978009"/>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Kustbevakningen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Länsstyrelserna</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Polismyndigheten</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Sjöfartsverket</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SMHI</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Strålsäkerhetsmyndigheten</a:t>
            </a:r>
          </a:p>
        </p:txBody>
      </p:sp>
      <p:sp>
        <p:nvSpPr>
          <p:cNvPr id="8" name="textruta 7">
            <a:extLst>
              <a:ext uri="{FF2B5EF4-FFF2-40B4-BE49-F238E27FC236}">
                <a16:creationId xmlns:a16="http://schemas.microsoft.com/office/drawing/2014/main" id="{D87A8693-5D3B-6488-F8FE-496800DEB680}"/>
              </a:ext>
            </a:extLst>
          </p:cNvPr>
          <p:cNvSpPr txBox="1"/>
          <p:nvPr/>
        </p:nvSpPr>
        <p:spPr>
          <a:xfrm>
            <a:off x="6378270" y="1706859"/>
            <a:ext cx="1953228" cy="622460"/>
          </a:xfrm>
          <a:prstGeom prst="rect">
            <a:avLst/>
          </a:prstGeom>
          <a:noFill/>
        </p:spPr>
        <p:txBody>
          <a:bodyPr wrap="square" lIns="144000" tIns="144000">
            <a:spAutoFit/>
          </a:bodyPr>
          <a:lstStyle/>
          <a:p>
            <a:pPr>
              <a:spcAft>
                <a:spcPts val="600"/>
              </a:spcAft>
              <a:buClr>
                <a:srgbClr val="FF832C"/>
              </a:buClr>
              <a:buSzPct val="100000"/>
            </a:pPr>
            <a:r>
              <a:rPr lang="sv-SE" sz="1400" b="1" dirty="0">
                <a:solidFill>
                  <a:schemeClr val="bg1"/>
                </a:solidFill>
              </a:rPr>
              <a:t>Transporter</a:t>
            </a:r>
            <a:br>
              <a:rPr lang="sv-SE" sz="1400" b="1" dirty="0">
                <a:solidFill>
                  <a:schemeClr val="bg1"/>
                </a:solidFill>
              </a:rPr>
            </a:br>
            <a:r>
              <a:rPr lang="sv-SE" sz="1400" dirty="0">
                <a:solidFill>
                  <a:schemeClr val="bg1"/>
                </a:solidFill>
              </a:rPr>
              <a:t>Trafikverket</a:t>
            </a:r>
          </a:p>
        </p:txBody>
      </p:sp>
      <p:sp>
        <p:nvSpPr>
          <p:cNvPr id="9" name="textruta 8">
            <a:extLst>
              <a:ext uri="{FF2B5EF4-FFF2-40B4-BE49-F238E27FC236}">
                <a16:creationId xmlns:a16="http://schemas.microsoft.com/office/drawing/2014/main" id="{B1402958-8BBA-9D35-7D01-CEAEADAB6DD3}"/>
              </a:ext>
            </a:extLst>
          </p:cNvPr>
          <p:cNvSpPr txBox="1"/>
          <p:nvPr/>
        </p:nvSpPr>
        <p:spPr>
          <a:xfrm>
            <a:off x="6378269" y="2410206"/>
            <a:ext cx="2275385" cy="1100845"/>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Luftfartsverket</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Sjöfartsverket</a:t>
            </a:r>
          </a:p>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Transportstyrelsen</a:t>
            </a:r>
          </a:p>
        </p:txBody>
      </p:sp>
      <p:sp>
        <p:nvSpPr>
          <p:cNvPr id="11" name="textruta 10">
            <a:extLst>
              <a:ext uri="{FF2B5EF4-FFF2-40B4-BE49-F238E27FC236}">
                <a16:creationId xmlns:a16="http://schemas.microsoft.com/office/drawing/2014/main" id="{F622A465-920E-64E7-8142-51CF81F859A4}"/>
              </a:ext>
            </a:extLst>
          </p:cNvPr>
          <p:cNvSpPr txBox="1"/>
          <p:nvPr/>
        </p:nvSpPr>
        <p:spPr>
          <a:xfrm>
            <a:off x="9013188" y="1706859"/>
            <a:ext cx="1953228" cy="622460"/>
          </a:xfrm>
          <a:prstGeom prst="rect">
            <a:avLst/>
          </a:prstGeom>
          <a:noFill/>
        </p:spPr>
        <p:txBody>
          <a:bodyPr wrap="square" lIns="144000" tIns="144000">
            <a:spAutoFit/>
          </a:bodyPr>
          <a:lstStyle/>
          <a:p>
            <a:pPr>
              <a:buClr>
                <a:srgbClr val="FF832C"/>
              </a:buClr>
              <a:buSzPct val="100000"/>
            </a:pPr>
            <a:r>
              <a:rPr lang="sv-SE" sz="1400" b="1" dirty="0">
                <a:solidFill>
                  <a:schemeClr val="bg1"/>
                </a:solidFill>
              </a:rPr>
              <a:t>Utrikeshandel</a:t>
            </a:r>
          </a:p>
          <a:p>
            <a:pPr>
              <a:buClr>
                <a:srgbClr val="FF832C"/>
              </a:buClr>
              <a:buSzPct val="100000"/>
            </a:pPr>
            <a:r>
              <a:rPr lang="sv-SE" sz="1400" dirty="0">
                <a:solidFill>
                  <a:schemeClr val="bg1"/>
                </a:solidFill>
              </a:rPr>
              <a:t>Kommerskollegium</a:t>
            </a:r>
          </a:p>
        </p:txBody>
      </p:sp>
      <p:sp>
        <p:nvSpPr>
          <p:cNvPr id="14" name="textruta 13">
            <a:extLst>
              <a:ext uri="{FF2B5EF4-FFF2-40B4-BE49-F238E27FC236}">
                <a16:creationId xmlns:a16="http://schemas.microsoft.com/office/drawing/2014/main" id="{AFD468B3-46C3-80BE-DD2E-B0C10E29A063}"/>
              </a:ext>
            </a:extLst>
          </p:cNvPr>
          <p:cNvSpPr txBox="1"/>
          <p:nvPr/>
        </p:nvSpPr>
        <p:spPr>
          <a:xfrm>
            <a:off x="9028513" y="2425461"/>
            <a:ext cx="2275385" cy="516070"/>
          </a:xfrm>
          <a:prstGeom prst="rect">
            <a:avLst/>
          </a:prstGeom>
          <a:noFill/>
        </p:spPr>
        <p:txBody>
          <a:bodyPr wrap="square" lIns="180000" tIns="251999">
            <a:spAutoFit/>
          </a:bodyPr>
          <a:lstStyle/>
          <a:p>
            <a:pPr marL="177800" indent="-177800">
              <a:spcBef>
                <a:spcPts val="600"/>
              </a:spcBef>
              <a:buClr>
                <a:schemeClr val="bg1"/>
              </a:buClr>
              <a:buSzPct val="100000"/>
              <a:buFont typeface="Arial" panose="020B0604020202020204" pitchFamily="34" charset="0"/>
              <a:buChar char="•"/>
            </a:pPr>
            <a:r>
              <a:rPr lang="sv-SE" sz="1400" dirty="0">
                <a:solidFill>
                  <a:schemeClr val="bg1"/>
                </a:solidFill>
              </a:rPr>
              <a:t>Tullverket</a:t>
            </a:r>
          </a:p>
        </p:txBody>
      </p:sp>
      <p:sp>
        <p:nvSpPr>
          <p:cNvPr id="43" name="textruta 42">
            <a:extLst>
              <a:ext uri="{FF2B5EF4-FFF2-40B4-BE49-F238E27FC236}">
                <a16:creationId xmlns:a16="http://schemas.microsoft.com/office/drawing/2014/main" id="{F33FD746-85C7-52CA-7CF9-65C14ADEE2E4}"/>
              </a:ext>
            </a:extLst>
          </p:cNvPr>
          <p:cNvSpPr txBox="1"/>
          <p:nvPr/>
        </p:nvSpPr>
        <p:spPr>
          <a:xfrm>
            <a:off x="523555" y="5773291"/>
            <a:ext cx="6699816" cy="430887"/>
          </a:xfrm>
          <a:prstGeom prst="rect">
            <a:avLst/>
          </a:prstGeom>
          <a:noFill/>
        </p:spPr>
        <p:txBody>
          <a:bodyPr wrap="square" rtlCol="0">
            <a:spAutoFit/>
          </a:bodyPr>
          <a:lstStyle/>
          <a:p>
            <a:r>
              <a:rPr lang="sv-SE" sz="1100" dirty="0"/>
              <a:t>Sektorsansvarig myndighet har i uppgift att leda arbetet med att samordna åtgärder, driva på och stödja arbetet inom sektorn, verka för samverkan och samordning med andra aktörer.</a:t>
            </a:r>
          </a:p>
        </p:txBody>
      </p:sp>
    </p:spTree>
    <p:extLst>
      <p:ext uri="{BB962C8B-B14F-4D97-AF65-F5344CB8AC3E}">
        <p14:creationId xmlns:p14="http://schemas.microsoft.com/office/powerpoint/2010/main" val="303636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0" grpId="0" animBg="1"/>
      <p:bldP spid="22" grpId="0" animBg="1"/>
      <p:bldP spid="5" grpId="0"/>
      <p:bldP spid="7" grpId="0"/>
      <p:bldP spid="9"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267DB-23BF-8701-BA14-006783ED14A2}"/>
            </a:ext>
          </a:extLst>
        </p:cNvPr>
        <p:cNvGrpSpPr/>
        <p:nvPr/>
      </p:nvGrpSpPr>
      <p:grpSpPr>
        <a:xfrm>
          <a:off x="0" y="0"/>
          <a:ext cx="0" cy="0"/>
          <a:chOff x="0" y="0"/>
          <a:chExt cx="0" cy="0"/>
        </a:xfrm>
      </p:grpSpPr>
      <p:sp>
        <p:nvSpPr>
          <p:cNvPr id="35" name="Rektangel med rundade hörn 16">
            <a:extLst>
              <a:ext uri="{FF2B5EF4-FFF2-40B4-BE49-F238E27FC236}">
                <a16:creationId xmlns:a16="http://schemas.microsoft.com/office/drawing/2014/main" id="{DCF2D9BF-CE4A-47AF-928A-49BC28BEA644}"/>
              </a:ext>
              <a:ext uri="{C183D7F6-B498-43B3-948B-1728B52AA6E4}">
                <adec:decorative xmlns:adec="http://schemas.microsoft.com/office/drawing/2017/decorative" val="1"/>
              </a:ext>
            </a:extLst>
          </p:cNvPr>
          <p:cNvSpPr/>
          <p:nvPr/>
        </p:nvSpPr>
        <p:spPr>
          <a:xfrm>
            <a:off x="2974895" y="1786906"/>
            <a:ext cx="8551147" cy="1032807"/>
          </a:xfrm>
          <a:prstGeom prst="roundRect">
            <a:avLst>
              <a:gd name="adj" fmla="val 3167"/>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5" name="Bildobjekt 4093">
            <a:extLst>
              <a:ext uri="{FF2B5EF4-FFF2-40B4-BE49-F238E27FC236}">
                <a16:creationId xmlns:a16="http://schemas.microsoft.com/office/drawing/2014/main" id="{B3EB32F0-D04A-46B3-93D5-1CE05873137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43583" r="23348" b="53336"/>
          <a:stretch>
            <a:fillRect/>
          </a:stretch>
        </p:blipFill>
        <p:spPr>
          <a:xfrm>
            <a:off x="-2000804" y="-2158738"/>
            <a:ext cx="15194290" cy="11041481"/>
          </a:xfrm>
          <a:prstGeom prst="rect">
            <a:avLst/>
          </a:prstGeom>
        </p:spPr>
      </p:pic>
      <p:sp>
        <p:nvSpPr>
          <p:cNvPr id="33" name="Rektangel med rundade hörn 20">
            <a:extLst>
              <a:ext uri="{FF2B5EF4-FFF2-40B4-BE49-F238E27FC236}">
                <a16:creationId xmlns:a16="http://schemas.microsoft.com/office/drawing/2014/main" id="{E80C97AF-53E6-42AF-9DFD-799E7B7A62DC}"/>
              </a:ext>
            </a:extLst>
          </p:cNvPr>
          <p:cNvSpPr/>
          <p:nvPr/>
        </p:nvSpPr>
        <p:spPr>
          <a:xfrm>
            <a:off x="3153717" y="2016224"/>
            <a:ext cx="1689066" cy="57803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sv-SE" b="1" dirty="0"/>
              <a:t>Nationell</a:t>
            </a:r>
            <a:endParaRPr lang="sv-SE" dirty="0"/>
          </a:p>
        </p:txBody>
      </p:sp>
      <p:pic>
        <p:nvPicPr>
          <p:cNvPr id="34" name="Bild 33" descr="Sverigekarta.">
            <a:extLst>
              <a:ext uri="{FF2B5EF4-FFF2-40B4-BE49-F238E27FC236}">
                <a16:creationId xmlns:a16="http://schemas.microsoft.com/office/drawing/2014/main" id="{B27E6AD5-83B3-44A4-AF5F-9172392A2858}"/>
              </a:ext>
            </a:extLst>
          </p:cNvPr>
          <p:cNvPicPr>
            <a:picLocks noChangeAspect="1"/>
          </p:cNvPicPr>
          <p:nvPr/>
        </p:nvPicPr>
        <p:blipFill>
          <a:blip r:embed="rId5">
            <a:extLst>
              <a:ext uri="{96DAC541-7B7A-43D3-8B79-37D633B846F1}">
                <asvg:svgBlip xmlns:asvg="http://schemas.microsoft.com/office/drawing/2016/SVG/main" r:embed="rId6"/>
              </a:ext>
            </a:extLst>
          </a:blip>
          <a:srcRect l="48071" t="15073" r="43210" b="65800"/>
          <a:stretch/>
        </p:blipFill>
        <p:spPr>
          <a:xfrm>
            <a:off x="28528" y="1317883"/>
            <a:ext cx="4085368" cy="4639915"/>
          </a:xfrm>
          <a:prstGeom prst="rect">
            <a:avLst/>
          </a:prstGeom>
          <a:effectLst>
            <a:outerShdw blurRad="197365" dist="38100" dir="2700000" sx="99894" sy="99894" algn="tl" rotWithShape="0">
              <a:prstClr val="black">
                <a:alpha val="40000"/>
              </a:prstClr>
            </a:outerShdw>
          </a:effectLst>
        </p:spPr>
      </p:pic>
      <p:sp>
        <p:nvSpPr>
          <p:cNvPr id="67" name="Rubrik 66">
            <a:extLst>
              <a:ext uri="{FF2B5EF4-FFF2-40B4-BE49-F238E27FC236}">
                <a16:creationId xmlns:a16="http://schemas.microsoft.com/office/drawing/2014/main" id="{FEDBF124-1DAA-7F27-0FDF-AC1C22636A82}"/>
              </a:ext>
            </a:extLst>
          </p:cNvPr>
          <p:cNvSpPr txBox="1">
            <a:spLocks noGrp="1"/>
          </p:cNvSpPr>
          <p:nvPr>
            <p:ph type="title" idx="4294967295"/>
          </p:nvPr>
        </p:nvSpPr>
        <p:spPr>
          <a:xfrm>
            <a:off x="2926432" y="1024866"/>
            <a:ext cx="10631498"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dirty="0">
                <a:ln>
                  <a:noFill/>
                </a:ln>
                <a:solidFill>
                  <a:schemeClr val="tx1"/>
                </a:solidFill>
                <a:effectLst/>
                <a:uLnTx/>
                <a:uFillTx/>
                <a:latin typeface="+mn-lt"/>
                <a:ea typeface="+mn-ea"/>
                <a:cs typeface="+mn-cs"/>
              </a:rPr>
              <a:t>Andra viktiga områden för beredskapen</a:t>
            </a:r>
          </a:p>
        </p:txBody>
      </p:sp>
      <p:sp>
        <p:nvSpPr>
          <p:cNvPr id="17" name="Parallellogram 16">
            <a:extLst>
              <a:ext uri="{FF2B5EF4-FFF2-40B4-BE49-F238E27FC236}">
                <a16:creationId xmlns:a16="http://schemas.microsoft.com/office/drawing/2014/main" id="{B50B45C4-39C8-CAEA-66DC-EFDAC6A0709E}"/>
              </a:ext>
              <a:ext uri="{C183D7F6-B498-43B3-948B-1728B52AA6E4}">
                <adec:decorative xmlns:adec="http://schemas.microsoft.com/office/drawing/2017/decorative" val="1"/>
              </a:ext>
            </a:extLst>
          </p:cNvPr>
          <p:cNvSpPr/>
          <p:nvPr/>
        </p:nvSpPr>
        <p:spPr>
          <a:xfrm>
            <a:off x="2927194" y="3174242"/>
            <a:ext cx="2276674" cy="1194151"/>
          </a:xfrm>
          <a:prstGeom prst="parallelogram">
            <a:avLst/>
          </a:prstGeom>
          <a:solidFill>
            <a:srgbClr val="F6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sz="1100" dirty="0">
              <a:solidFill>
                <a:schemeClr val="bg1"/>
              </a:solidFill>
            </a:endParaRPr>
          </a:p>
        </p:txBody>
      </p:sp>
      <p:sp>
        <p:nvSpPr>
          <p:cNvPr id="18" name="Parallellogram 17">
            <a:extLst>
              <a:ext uri="{FF2B5EF4-FFF2-40B4-BE49-F238E27FC236}">
                <a16:creationId xmlns:a16="http://schemas.microsoft.com/office/drawing/2014/main" id="{1BBEE490-FFED-1FA7-6486-DF54487DE8DE}"/>
              </a:ext>
              <a:ext uri="{C183D7F6-B498-43B3-948B-1728B52AA6E4}">
                <adec:decorative xmlns:adec="http://schemas.microsoft.com/office/drawing/2017/decorative" val="1"/>
              </a:ext>
            </a:extLst>
          </p:cNvPr>
          <p:cNvSpPr/>
          <p:nvPr/>
        </p:nvSpPr>
        <p:spPr>
          <a:xfrm>
            <a:off x="5190958" y="3174242"/>
            <a:ext cx="2252078" cy="1194151"/>
          </a:xfrm>
          <a:prstGeom prst="parallelogram">
            <a:avLst/>
          </a:prstGeom>
          <a:solidFill>
            <a:srgbClr val="F6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sz="1100" b="1" dirty="0">
              <a:solidFill>
                <a:schemeClr val="bg1"/>
              </a:solidFill>
            </a:endParaRPr>
          </a:p>
        </p:txBody>
      </p:sp>
      <p:sp>
        <p:nvSpPr>
          <p:cNvPr id="19" name="Parallellogram 18">
            <a:extLst>
              <a:ext uri="{FF2B5EF4-FFF2-40B4-BE49-F238E27FC236}">
                <a16:creationId xmlns:a16="http://schemas.microsoft.com/office/drawing/2014/main" id="{8564D13E-F9AB-A168-EDD9-66595A99F401}"/>
              </a:ext>
              <a:ext uri="{C183D7F6-B498-43B3-948B-1728B52AA6E4}">
                <adec:decorative xmlns:adec="http://schemas.microsoft.com/office/drawing/2017/decorative" val="1"/>
              </a:ext>
            </a:extLst>
          </p:cNvPr>
          <p:cNvSpPr/>
          <p:nvPr/>
        </p:nvSpPr>
        <p:spPr>
          <a:xfrm>
            <a:off x="7434390" y="3174242"/>
            <a:ext cx="2043776" cy="1194151"/>
          </a:xfrm>
          <a:prstGeom prst="parallelogram">
            <a:avLst/>
          </a:prstGeom>
          <a:solidFill>
            <a:srgbClr val="F6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sz="1100" dirty="0">
              <a:solidFill>
                <a:schemeClr val="bg1"/>
              </a:solidFill>
            </a:endParaRPr>
          </a:p>
        </p:txBody>
      </p:sp>
      <p:sp>
        <p:nvSpPr>
          <p:cNvPr id="20" name="Parallellogram 19">
            <a:extLst>
              <a:ext uri="{FF2B5EF4-FFF2-40B4-BE49-F238E27FC236}">
                <a16:creationId xmlns:a16="http://schemas.microsoft.com/office/drawing/2014/main" id="{0A077159-D164-2744-B8C4-5AE341270F44}"/>
              </a:ext>
              <a:ext uri="{C183D7F6-B498-43B3-948B-1728B52AA6E4}">
                <adec:decorative xmlns:adec="http://schemas.microsoft.com/office/drawing/2017/decorative" val="1"/>
              </a:ext>
            </a:extLst>
          </p:cNvPr>
          <p:cNvSpPr/>
          <p:nvPr/>
        </p:nvSpPr>
        <p:spPr>
          <a:xfrm>
            <a:off x="9475438" y="3174242"/>
            <a:ext cx="2043776" cy="1194151"/>
          </a:xfrm>
          <a:prstGeom prst="parallelogram">
            <a:avLst/>
          </a:prstGeom>
          <a:solidFill>
            <a:srgbClr val="F6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sz="1100" dirty="0">
              <a:solidFill>
                <a:sysClr val="windowText" lastClr="000000"/>
              </a:solidFill>
            </a:endParaRPr>
          </a:p>
        </p:txBody>
      </p:sp>
      <p:sp>
        <p:nvSpPr>
          <p:cNvPr id="22" name="textruta 4">
            <a:extLst>
              <a:ext uri="{FF2B5EF4-FFF2-40B4-BE49-F238E27FC236}">
                <a16:creationId xmlns:a16="http://schemas.microsoft.com/office/drawing/2014/main" id="{EAC1FD7F-B34B-D260-CFDE-EA6AF7574603}"/>
              </a:ext>
            </a:extLst>
          </p:cNvPr>
          <p:cNvSpPr txBox="1"/>
          <p:nvPr/>
        </p:nvSpPr>
        <p:spPr>
          <a:xfrm>
            <a:off x="2918188" y="3280690"/>
            <a:ext cx="2435383" cy="307777"/>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400" b="1" dirty="0">
                <a:solidFill>
                  <a:schemeClr val="bg1"/>
                </a:solidFill>
              </a:rPr>
              <a:t>Cybersäkerhet</a:t>
            </a:r>
            <a:endParaRPr lang="sv-SE" sz="1100" dirty="0">
              <a:solidFill>
                <a:schemeClr val="bg1"/>
              </a:solidFill>
            </a:endParaRPr>
          </a:p>
        </p:txBody>
      </p:sp>
      <p:sp>
        <p:nvSpPr>
          <p:cNvPr id="26" name="textruta 13">
            <a:extLst>
              <a:ext uri="{FF2B5EF4-FFF2-40B4-BE49-F238E27FC236}">
                <a16:creationId xmlns:a16="http://schemas.microsoft.com/office/drawing/2014/main" id="{5366D762-0B4C-4014-6B79-9F7621C55379}"/>
              </a:ext>
            </a:extLst>
          </p:cNvPr>
          <p:cNvSpPr txBox="1"/>
          <p:nvPr/>
        </p:nvSpPr>
        <p:spPr>
          <a:xfrm>
            <a:off x="2901711" y="3825996"/>
            <a:ext cx="2276674" cy="600164"/>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100" dirty="0">
                <a:solidFill>
                  <a:schemeClr val="bg1"/>
                </a:solidFill>
              </a:rPr>
              <a:t>Myndigheten för </a:t>
            </a:r>
            <a:br>
              <a:rPr lang="sv-SE" sz="1100" dirty="0">
                <a:solidFill>
                  <a:schemeClr val="bg1"/>
                </a:solidFill>
              </a:rPr>
            </a:br>
            <a:r>
              <a:rPr lang="sv-SE" sz="1100" dirty="0">
                <a:solidFill>
                  <a:schemeClr val="bg1"/>
                </a:solidFill>
              </a:rPr>
              <a:t>civilt försvar</a:t>
            </a:r>
            <a:br>
              <a:rPr lang="sv-SE" sz="1100" dirty="0">
                <a:solidFill>
                  <a:schemeClr val="bg1"/>
                </a:solidFill>
              </a:rPr>
            </a:br>
            <a:endParaRPr lang="sv-SE" sz="1050" dirty="0">
              <a:solidFill>
                <a:schemeClr val="bg1"/>
              </a:solidFill>
            </a:endParaRPr>
          </a:p>
        </p:txBody>
      </p:sp>
      <p:sp>
        <p:nvSpPr>
          <p:cNvPr id="27" name="textruta 7">
            <a:extLst>
              <a:ext uri="{FF2B5EF4-FFF2-40B4-BE49-F238E27FC236}">
                <a16:creationId xmlns:a16="http://schemas.microsoft.com/office/drawing/2014/main" id="{07A6F01F-DE80-8BB1-5BE7-2B89EB6239B1}"/>
              </a:ext>
            </a:extLst>
          </p:cNvPr>
          <p:cNvSpPr txBox="1"/>
          <p:nvPr/>
        </p:nvSpPr>
        <p:spPr>
          <a:xfrm>
            <a:off x="5255131" y="3280690"/>
            <a:ext cx="2065999" cy="523220"/>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400" b="1" dirty="0">
                <a:solidFill>
                  <a:schemeClr val="bg1"/>
                </a:solidFill>
              </a:rPr>
              <a:t>Psykologiskt</a:t>
            </a:r>
            <a:br>
              <a:rPr lang="sv-SE" sz="1400" b="1" dirty="0">
                <a:solidFill>
                  <a:schemeClr val="bg1"/>
                </a:solidFill>
              </a:rPr>
            </a:br>
            <a:r>
              <a:rPr lang="sv-SE" sz="1400" b="1" dirty="0">
                <a:solidFill>
                  <a:schemeClr val="bg1"/>
                </a:solidFill>
              </a:rPr>
              <a:t> försvar</a:t>
            </a:r>
          </a:p>
        </p:txBody>
      </p:sp>
      <p:sp>
        <p:nvSpPr>
          <p:cNvPr id="28" name="textruta 1">
            <a:extLst>
              <a:ext uri="{FF2B5EF4-FFF2-40B4-BE49-F238E27FC236}">
                <a16:creationId xmlns:a16="http://schemas.microsoft.com/office/drawing/2014/main" id="{A0CC2FDE-F19E-9B6E-70B6-110E416AA5BA}"/>
              </a:ext>
            </a:extLst>
          </p:cNvPr>
          <p:cNvSpPr txBox="1"/>
          <p:nvPr/>
        </p:nvSpPr>
        <p:spPr>
          <a:xfrm>
            <a:off x="5372372" y="3825996"/>
            <a:ext cx="1764640" cy="430887"/>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100" dirty="0">
                <a:solidFill>
                  <a:schemeClr val="bg1"/>
                </a:solidFill>
              </a:rPr>
              <a:t>Myndigheten för psykologiskt försvar</a:t>
            </a:r>
          </a:p>
        </p:txBody>
      </p:sp>
      <p:sp>
        <p:nvSpPr>
          <p:cNvPr id="29" name="textruta 9">
            <a:extLst>
              <a:ext uri="{FF2B5EF4-FFF2-40B4-BE49-F238E27FC236}">
                <a16:creationId xmlns:a16="http://schemas.microsoft.com/office/drawing/2014/main" id="{B6910EB5-1177-DE67-57F5-5F370FD3F578}"/>
              </a:ext>
            </a:extLst>
          </p:cNvPr>
          <p:cNvSpPr txBox="1"/>
          <p:nvPr/>
        </p:nvSpPr>
        <p:spPr>
          <a:xfrm>
            <a:off x="7674141" y="3280690"/>
            <a:ext cx="1599452" cy="523220"/>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400" b="1" dirty="0">
                <a:solidFill>
                  <a:schemeClr val="bg1"/>
                </a:solidFill>
              </a:rPr>
              <a:t>Skola och förskola</a:t>
            </a:r>
            <a:endParaRPr lang="sv-SE" sz="1400" dirty="0">
              <a:solidFill>
                <a:schemeClr val="bg1"/>
              </a:solidFill>
            </a:endParaRPr>
          </a:p>
        </p:txBody>
      </p:sp>
      <p:sp>
        <p:nvSpPr>
          <p:cNvPr id="30" name="textruta 6">
            <a:extLst>
              <a:ext uri="{FF2B5EF4-FFF2-40B4-BE49-F238E27FC236}">
                <a16:creationId xmlns:a16="http://schemas.microsoft.com/office/drawing/2014/main" id="{01E9374E-033F-59EE-F5B2-3948BF15F373}"/>
              </a:ext>
            </a:extLst>
          </p:cNvPr>
          <p:cNvSpPr txBox="1"/>
          <p:nvPr/>
        </p:nvSpPr>
        <p:spPr>
          <a:xfrm>
            <a:off x="7624986" y="3825996"/>
            <a:ext cx="1697761" cy="261610"/>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100" dirty="0">
                <a:solidFill>
                  <a:schemeClr val="bg1"/>
                </a:solidFill>
              </a:rPr>
              <a:t>Skolverket</a:t>
            </a:r>
          </a:p>
        </p:txBody>
      </p:sp>
      <p:sp>
        <p:nvSpPr>
          <p:cNvPr id="31" name="textruta 11">
            <a:extLst>
              <a:ext uri="{FF2B5EF4-FFF2-40B4-BE49-F238E27FC236}">
                <a16:creationId xmlns:a16="http://schemas.microsoft.com/office/drawing/2014/main" id="{268A40D7-84DB-7191-FC93-2C7E7A0D7094}"/>
              </a:ext>
            </a:extLst>
          </p:cNvPr>
          <p:cNvSpPr txBox="1"/>
          <p:nvPr/>
        </p:nvSpPr>
        <p:spPr>
          <a:xfrm>
            <a:off x="9340738" y="3280690"/>
            <a:ext cx="2438414" cy="307777"/>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400" b="1" dirty="0">
                <a:solidFill>
                  <a:sysClr val="windowText" lastClr="000000"/>
                </a:solidFill>
              </a:rPr>
              <a:t>Kulturarv</a:t>
            </a:r>
            <a:endParaRPr lang="sv-SE" sz="1400" dirty="0"/>
          </a:p>
        </p:txBody>
      </p:sp>
      <p:sp>
        <p:nvSpPr>
          <p:cNvPr id="32" name="textruta 8">
            <a:extLst>
              <a:ext uri="{FF2B5EF4-FFF2-40B4-BE49-F238E27FC236}">
                <a16:creationId xmlns:a16="http://schemas.microsoft.com/office/drawing/2014/main" id="{4F514BD4-2D11-FC5B-AA87-D6CBE5326F8C}"/>
              </a:ext>
            </a:extLst>
          </p:cNvPr>
          <p:cNvSpPr txBox="1"/>
          <p:nvPr/>
        </p:nvSpPr>
        <p:spPr>
          <a:xfrm>
            <a:off x="9444749" y="3825996"/>
            <a:ext cx="2164676" cy="261610"/>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100" dirty="0">
                <a:solidFill>
                  <a:schemeClr val="bg1"/>
                </a:solidFill>
              </a:rPr>
              <a:t>Riksantikvarieämbetet</a:t>
            </a:r>
          </a:p>
        </p:txBody>
      </p:sp>
      <p:sp>
        <p:nvSpPr>
          <p:cNvPr id="15" name="textruta 13">
            <a:extLst>
              <a:ext uri="{FF2B5EF4-FFF2-40B4-BE49-F238E27FC236}">
                <a16:creationId xmlns:a16="http://schemas.microsoft.com/office/drawing/2014/main" id="{89F67781-4C77-4CA1-A197-E6468A98A6A9}"/>
              </a:ext>
            </a:extLst>
          </p:cNvPr>
          <p:cNvSpPr txBox="1"/>
          <p:nvPr/>
        </p:nvSpPr>
        <p:spPr>
          <a:xfrm>
            <a:off x="2847411" y="4430557"/>
            <a:ext cx="2276674" cy="430887"/>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100" dirty="0"/>
              <a:t>Från och med juli 2026:</a:t>
            </a:r>
          </a:p>
          <a:p>
            <a:pPr algn="ctr"/>
            <a:r>
              <a:rPr lang="sv-SE" sz="1100" dirty="0"/>
              <a:t>Försvarets Radioanstalt (FRA)</a:t>
            </a:r>
          </a:p>
        </p:txBody>
      </p:sp>
      <p:sp>
        <p:nvSpPr>
          <p:cNvPr id="37" name="textruta 36">
            <a:extLst>
              <a:ext uri="{FF2B5EF4-FFF2-40B4-BE49-F238E27FC236}">
                <a16:creationId xmlns:a16="http://schemas.microsoft.com/office/drawing/2014/main" id="{353BC1CF-D97A-422E-9146-A379A6194DA4}"/>
              </a:ext>
            </a:extLst>
          </p:cNvPr>
          <p:cNvSpPr txBox="1"/>
          <p:nvPr/>
        </p:nvSpPr>
        <p:spPr>
          <a:xfrm>
            <a:off x="5059807" y="1794955"/>
            <a:ext cx="4557159" cy="1024758"/>
          </a:xfrm>
          <a:prstGeom prst="roundRect">
            <a:avLst/>
          </a:prstGeom>
          <a:noFill/>
          <a:ln>
            <a:noFill/>
          </a:ln>
        </p:spPr>
        <p:txBody>
          <a:bodyPr wrap="square" lIns="90000" rIns="9000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dirty="0">
              <a:ln>
                <a:noFill/>
              </a:ln>
              <a:solidFill>
                <a:schemeClr val="bg1"/>
              </a:solidFill>
              <a:effectLst/>
              <a:uLnTx/>
              <a:uFillTx/>
              <a:latin typeface="Arial"/>
              <a:ea typeface="+mn-ea"/>
              <a:cs typeface="+mn-cs"/>
            </a:endParaRPr>
          </a:p>
        </p:txBody>
      </p:sp>
    </p:spTree>
    <p:extLst>
      <p:ext uri="{BB962C8B-B14F-4D97-AF65-F5344CB8AC3E}">
        <p14:creationId xmlns:p14="http://schemas.microsoft.com/office/powerpoint/2010/main" val="146752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E3FCD-703E-66A8-F7C5-0A4D3F0F08F2}"/>
            </a:ext>
          </a:extLst>
        </p:cNvPr>
        <p:cNvGrpSpPr/>
        <p:nvPr/>
      </p:nvGrpSpPr>
      <p:grpSpPr>
        <a:xfrm>
          <a:off x="0" y="0"/>
          <a:ext cx="0" cy="0"/>
          <a:chOff x="0" y="0"/>
          <a:chExt cx="0" cy="0"/>
        </a:xfrm>
      </p:grpSpPr>
      <p:sp>
        <p:nvSpPr>
          <p:cNvPr id="26" name="Rubrik 25">
            <a:extLst>
              <a:ext uri="{FF2B5EF4-FFF2-40B4-BE49-F238E27FC236}">
                <a16:creationId xmlns:a16="http://schemas.microsoft.com/office/drawing/2014/main" id="{8778E85F-F9D8-6B11-E795-1D56E129B9A1}"/>
              </a:ext>
            </a:extLst>
          </p:cNvPr>
          <p:cNvSpPr txBox="1">
            <a:spLocks noGrp="1"/>
          </p:cNvSpPr>
          <p:nvPr>
            <p:ph type="title" idx="4294967295"/>
          </p:nvPr>
        </p:nvSpPr>
        <p:spPr>
          <a:xfrm>
            <a:off x="540916" y="385662"/>
            <a:ext cx="727720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schemeClr val="tx1"/>
                </a:solidFill>
                <a:effectLst/>
                <a:uLnTx/>
                <a:uFillTx/>
                <a:latin typeface="+mn-lt"/>
                <a:ea typeface="+mn-ea"/>
                <a:cs typeface="+mn-cs"/>
              </a:rPr>
              <a:t>Geografiskt områdesansvar</a:t>
            </a: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Rektangel med rundade hörn på samma sida 6">
            <a:extLst>
              <a:ext uri="{FF2B5EF4-FFF2-40B4-BE49-F238E27FC236}">
                <a16:creationId xmlns:a16="http://schemas.microsoft.com/office/drawing/2014/main" id="{420306FB-6C2A-2E58-AFDE-29F8D95C8AB0}"/>
              </a:ext>
              <a:ext uri="{C183D7F6-B498-43B3-948B-1728B52AA6E4}">
                <adec:decorative xmlns:adec="http://schemas.microsoft.com/office/drawing/2017/decorative" val="1"/>
              </a:ext>
            </a:extLst>
          </p:cNvPr>
          <p:cNvSpPr/>
          <p:nvPr/>
        </p:nvSpPr>
        <p:spPr>
          <a:xfrm rot="10800000">
            <a:off x="554427" y="1680996"/>
            <a:ext cx="2592000" cy="4121104"/>
          </a:xfrm>
          <a:prstGeom prst="round2SameRect">
            <a:avLst>
              <a:gd name="adj1" fmla="val 6810"/>
              <a:gd name="adj2" fmla="val 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dirty="0"/>
          </a:p>
        </p:txBody>
      </p:sp>
      <p:sp>
        <p:nvSpPr>
          <p:cNvPr id="8" name="Rektangel 7">
            <a:extLst>
              <a:ext uri="{FF2B5EF4-FFF2-40B4-BE49-F238E27FC236}">
                <a16:creationId xmlns:a16="http://schemas.microsoft.com/office/drawing/2014/main" id="{8ACB4C0E-D45D-E3D3-7409-44DCFFE06192}"/>
              </a:ext>
            </a:extLst>
          </p:cNvPr>
          <p:cNvSpPr/>
          <p:nvPr/>
        </p:nvSpPr>
        <p:spPr>
          <a:xfrm>
            <a:off x="554427" y="1136152"/>
            <a:ext cx="2592000" cy="544844"/>
          </a:xfrm>
          <a:prstGeom prst="rect">
            <a:avLst/>
          </a:prstGeom>
          <a:solidFill>
            <a:schemeClr val="accent2"/>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r>
              <a:rPr lang="sv-SE" sz="1600" b="1" dirty="0">
                <a:solidFill>
                  <a:schemeClr val="tx1"/>
                </a:solidFill>
              </a:rPr>
              <a:t>Nationell</a:t>
            </a:r>
          </a:p>
        </p:txBody>
      </p:sp>
      <p:sp>
        <p:nvSpPr>
          <p:cNvPr id="29" name="Rektangel 28">
            <a:extLst>
              <a:ext uri="{FF2B5EF4-FFF2-40B4-BE49-F238E27FC236}">
                <a16:creationId xmlns:a16="http://schemas.microsoft.com/office/drawing/2014/main" id="{5061436B-58F7-5367-66BE-523A57990897}"/>
              </a:ext>
            </a:extLst>
          </p:cNvPr>
          <p:cNvSpPr/>
          <p:nvPr/>
        </p:nvSpPr>
        <p:spPr>
          <a:xfrm>
            <a:off x="668035" y="1722486"/>
            <a:ext cx="1368583" cy="17065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44000" bIns="251999" rtlCol="0" anchor="t"/>
          <a:lstStyle/>
          <a:p>
            <a:pPr>
              <a:buClr>
                <a:srgbClr val="FF832C"/>
              </a:buClr>
            </a:pPr>
            <a:r>
              <a:rPr lang="sv-SE" sz="1400" b="1" dirty="0">
                <a:solidFill>
                  <a:schemeClr val="bg1"/>
                </a:solidFill>
              </a:rPr>
              <a:t>Regeringen med särskilt stöd av Myndigheten </a:t>
            </a:r>
          </a:p>
          <a:p>
            <a:pPr>
              <a:buClr>
                <a:srgbClr val="FF832C"/>
              </a:buClr>
            </a:pPr>
            <a:r>
              <a:rPr lang="sv-SE" sz="1400" b="1" dirty="0">
                <a:solidFill>
                  <a:schemeClr val="bg1"/>
                </a:solidFill>
              </a:rPr>
              <a:t>för civilt försvar</a:t>
            </a:r>
          </a:p>
        </p:txBody>
      </p:sp>
      <p:pic>
        <p:nvPicPr>
          <p:cNvPr id="9" name="Bildobjekt 8" descr="Sverigekarta.">
            <a:extLst>
              <a:ext uri="{FF2B5EF4-FFF2-40B4-BE49-F238E27FC236}">
                <a16:creationId xmlns:a16="http://schemas.microsoft.com/office/drawing/2014/main" id="{2A394F48-5264-3454-7374-5197F06912AE}"/>
              </a:ext>
            </a:extLst>
          </p:cNvPr>
          <p:cNvPicPr>
            <a:picLocks noChangeAspect="1"/>
          </p:cNvPicPr>
          <p:nvPr/>
        </p:nvPicPr>
        <p:blipFill>
          <a:blip r:embed="rId3"/>
          <a:stretch>
            <a:fillRect/>
          </a:stretch>
        </p:blipFill>
        <p:spPr>
          <a:xfrm>
            <a:off x="1331060" y="2011170"/>
            <a:ext cx="1548352" cy="3636199"/>
          </a:xfrm>
          <a:prstGeom prst="rect">
            <a:avLst/>
          </a:prstGeom>
        </p:spPr>
      </p:pic>
      <p:sp>
        <p:nvSpPr>
          <p:cNvPr id="11" name="Rektangel med rundade hörn på samma sida 10">
            <a:extLst>
              <a:ext uri="{FF2B5EF4-FFF2-40B4-BE49-F238E27FC236}">
                <a16:creationId xmlns:a16="http://schemas.microsoft.com/office/drawing/2014/main" id="{3BEB18D3-84FA-E6FE-148D-1C1D00D3F78D}"/>
              </a:ext>
              <a:ext uri="{C183D7F6-B498-43B3-948B-1728B52AA6E4}">
                <adec:decorative xmlns:adec="http://schemas.microsoft.com/office/drawing/2017/decorative" val="1"/>
              </a:ext>
            </a:extLst>
          </p:cNvPr>
          <p:cNvSpPr/>
          <p:nvPr/>
        </p:nvSpPr>
        <p:spPr>
          <a:xfrm rot="10800000">
            <a:off x="3355899" y="1680996"/>
            <a:ext cx="2592000" cy="4121104"/>
          </a:xfrm>
          <a:prstGeom prst="round2SameRect">
            <a:avLst>
              <a:gd name="adj1" fmla="val 6810"/>
              <a:gd name="adj2" fmla="val 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dirty="0"/>
          </a:p>
        </p:txBody>
      </p:sp>
      <p:sp>
        <p:nvSpPr>
          <p:cNvPr id="13" name="Rektangel 12">
            <a:extLst>
              <a:ext uri="{FF2B5EF4-FFF2-40B4-BE49-F238E27FC236}">
                <a16:creationId xmlns:a16="http://schemas.microsoft.com/office/drawing/2014/main" id="{2B29B6EC-2223-D9B8-FB7E-F23C7A58DEC4}"/>
              </a:ext>
            </a:extLst>
          </p:cNvPr>
          <p:cNvSpPr/>
          <p:nvPr/>
        </p:nvSpPr>
        <p:spPr>
          <a:xfrm>
            <a:off x="3355899" y="1136152"/>
            <a:ext cx="2592000" cy="544844"/>
          </a:xfrm>
          <a:prstGeom prst="rect">
            <a:avLst/>
          </a:prstGeom>
          <a:solidFill>
            <a:srgbClr val="005D5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90000" rtlCol="0" anchor="ctr"/>
          <a:lstStyle/>
          <a:p>
            <a:r>
              <a:rPr lang="sv-SE" sz="1600" b="1" dirty="0">
                <a:solidFill>
                  <a:schemeClr val="tx1"/>
                </a:solidFill>
              </a:rPr>
              <a:t>Högre regional</a:t>
            </a:r>
          </a:p>
        </p:txBody>
      </p:sp>
      <p:sp>
        <p:nvSpPr>
          <p:cNvPr id="12" name="Rektangel 11">
            <a:extLst>
              <a:ext uri="{FF2B5EF4-FFF2-40B4-BE49-F238E27FC236}">
                <a16:creationId xmlns:a16="http://schemas.microsoft.com/office/drawing/2014/main" id="{BF21C19E-7B98-E2D9-FFB3-00F47FB5E350}"/>
              </a:ext>
            </a:extLst>
          </p:cNvPr>
          <p:cNvSpPr/>
          <p:nvPr/>
        </p:nvSpPr>
        <p:spPr>
          <a:xfrm>
            <a:off x="3460635" y="1722486"/>
            <a:ext cx="2592000" cy="6603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44000" bIns="251999" rtlCol="0" anchor="t"/>
          <a:lstStyle/>
          <a:p>
            <a:pPr>
              <a:buClr>
                <a:srgbClr val="FF832C"/>
              </a:buClr>
            </a:pPr>
            <a:r>
              <a:rPr lang="sv-SE" sz="1400" b="1" dirty="0">
                <a:solidFill>
                  <a:schemeClr val="accent1"/>
                </a:solidFill>
              </a:rPr>
              <a:t>6 civilområdesansvariga</a:t>
            </a:r>
          </a:p>
          <a:p>
            <a:pPr>
              <a:buClr>
                <a:srgbClr val="FF832C"/>
              </a:buClr>
            </a:pPr>
            <a:r>
              <a:rPr lang="sv-SE" sz="1400" b="1" dirty="0">
                <a:solidFill>
                  <a:schemeClr val="accent1"/>
                </a:solidFill>
              </a:rPr>
              <a:t>länsstyrelser</a:t>
            </a:r>
          </a:p>
        </p:txBody>
      </p:sp>
      <p:pic>
        <p:nvPicPr>
          <p:cNvPr id="14" name="Bildobjekt 13" descr="Sverigekarta med 6 civilområden markerat.">
            <a:extLst>
              <a:ext uri="{FF2B5EF4-FFF2-40B4-BE49-F238E27FC236}">
                <a16:creationId xmlns:a16="http://schemas.microsoft.com/office/drawing/2014/main" id="{C7A31EFC-49A7-A9CD-6440-69E5D1927F05}"/>
              </a:ext>
            </a:extLst>
          </p:cNvPr>
          <p:cNvPicPr>
            <a:picLocks noChangeAspect="1"/>
          </p:cNvPicPr>
          <p:nvPr/>
        </p:nvPicPr>
        <p:blipFill>
          <a:blip r:embed="rId4">
            <a:alphaModFix/>
          </a:blip>
          <a:stretch>
            <a:fillRect/>
          </a:stretch>
        </p:blipFill>
        <p:spPr>
          <a:xfrm>
            <a:off x="3598053" y="2053916"/>
            <a:ext cx="1999099" cy="3636200"/>
          </a:xfrm>
          <a:prstGeom prst="rect">
            <a:avLst/>
          </a:prstGeom>
        </p:spPr>
      </p:pic>
      <p:sp>
        <p:nvSpPr>
          <p:cNvPr id="16" name="Rektangel med rundade hörn på samma sida 15">
            <a:extLst>
              <a:ext uri="{FF2B5EF4-FFF2-40B4-BE49-F238E27FC236}">
                <a16:creationId xmlns:a16="http://schemas.microsoft.com/office/drawing/2014/main" id="{4EB8CAEB-A473-F6B2-C06E-7182BEB10595}"/>
              </a:ext>
              <a:ext uri="{C183D7F6-B498-43B3-948B-1728B52AA6E4}">
                <adec:decorative xmlns:adec="http://schemas.microsoft.com/office/drawing/2017/decorative" val="1"/>
              </a:ext>
            </a:extLst>
          </p:cNvPr>
          <p:cNvSpPr/>
          <p:nvPr/>
        </p:nvSpPr>
        <p:spPr>
          <a:xfrm rot="10800000">
            <a:off x="6157370" y="1680996"/>
            <a:ext cx="2592000" cy="4121104"/>
          </a:xfrm>
          <a:prstGeom prst="round2SameRect">
            <a:avLst>
              <a:gd name="adj1" fmla="val 6810"/>
              <a:gd name="adj2" fmla="val 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sv-SE" dirty="0"/>
          </a:p>
        </p:txBody>
      </p:sp>
      <p:sp>
        <p:nvSpPr>
          <p:cNvPr id="18" name="Rektangel 17">
            <a:extLst>
              <a:ext uri="{FF2B5EF4-FFF2-40B4-BE49-F238E27FC236}">
                <a16:creationId xmlns:a16="http://schemas.microsoft.com/office/drawing/2014/main" id="{596C4C86-45E2-DCA8-AEBB-C22D3355A4B2}"/>
              </a:ext>
            </a:extLst>
          </p:cNvPr>
          <p:cNvSpPr/>
          <p:nvPr/>
        </p:nvSpPr>
        <p:spPr>
          <a:xfrm>
            <a:off x="6157370" y="1136152"/>
            <a:ext cx="2592000" cy="544844"/>
          </a:xfrm>
          <a:prstGeom prst="rect">
            <a:avLst/>
          </a:prstGeom>
          <a:solidFill>
            <a:srgbClr val="337D7D"/>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sv-SE" sz="1600" b="1" dirty="0">
                <a:solidFill>
                  <a:schemeClr val="tx1"/>
                </a:solidFill>
              </a:rPr>
              <a:t>Regional</a:t>
            </a:r>
          </a:p>
        </p:txBody>
      </p:sp>
      <p:sp>
        <p:nvSpPr>
          <p:cNvPr id="17" name="Rektangel 16">
            <a:extLst>
              <a:ext uri="{FF2B5EF4-FFF2-40B4-BE49-F238E27FC236}">
                <a16:creationId xmlns:a16="http://schemas.microsoft.com/office/drawing/2014/main" id="{8F676D8E-7FD9-35AB-4688-EE857C60DBBF}"/>
              </a:ext>
            </a:extLst>
          </p:cNvPr>
          <p:cNvSpPr/>
          <p:nvPr/>
        </p:nvSpPr>
        <p:spPr>
          <a:xfrm>
            <a:off x="6234071" y="1722486"/>
            <a:ext cx="2592000" cy="6603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44000" bIns="251999" rtlCol="0" anchor="t"/>
          <a:lstStyle/>
          <a:p>
            <a:pPr>
              <a:buClr>
                <a:srgbClr val="FF832C"/>
              </a:buClr>
            </a:pPr>
            <a:r>
              <a:rPr lang="sv-SE" sz="1400" b="1" dirty="0">
                <a:solidFill>
                  <a:schemeClr val="accent1"/>
                </a:solidFill>
              </a:rPr>
              <a:t>21 länsstyrelser</a:t>
            </a:r>
          </a:p>
        </p:txBody>
      </p:sp>
      <p:pic>
        <p:nvPicPr>
          <p:cNvPr id="25" name="Bildobjekt 24" descr="Sverigekarta med 21 regioner markerat.">
            <a:extLst>
              <a:ext uri="{FF2B5EF4-FFF2-40B4-BE49-F238E27FC236}">
                <a16:creationId xmlns:a16="http://schemas.microsoft.com/office/drawing/2014/main" id="{E6051677-6741-E194-7AF8-F100913B7163}"/>
              </a:ext>
            </a:extLst>
          </p:cNvPr>
          <p:cNvPicPr>
            <a:picLocks noChangeAspect="1"/>
          </p:cNvPicPr>
          <p:nvPr/>
        </p:nvPicPr>
        <p:blipFill>
          <a:blip r:embed="rId5">
            <a:alphaModFix/>
          </a:blip>
          <a:stretch>
            <a:fillRect/>
          </a:stretch>
        </p:blipFill>
        <p:spPr>
          <a:xfrm>
            <a:off x="6796957" y="2020082"/>
            <a:ext cx="1545407" cy="3636571"/>
          </a:xfrm>
          <a:prstGeom prst="rect">
            <a:avLst/>
          </a:prstGeom>
          <a:ln>
            <a:noFill/>
          </a:ln>
        </p:spPr>
      </p:pic>
      <p:sp>
        <p:nvSpPr>
          <p:cNvPr id="21" name="Rektangel med rundade hörn på samma sida 20">
            <a:extLst>
              <a:ext uri="{FF2B5EF4-FFF2-40B4-BE49-F238E27FC236}">
                <a16:creationId xmlns:a16="http://schemas.microsoft.com/office/drawing/2014/main" id="{C5184869-532F-64A5-8D84-8B0F54CBDE81}"/>
              </a:ext>
              <a:ext uri="{C183D7F6-B498-43B3-948B-1728B52AA6E4}">
                <adec:decorative xmlns:adec="http://schemas.microsoft.com/office/drawing/2017/decorative" val="1"/>
              </a:ext>
            </a:extLst>
          </p:cNvPr>
          <p:cNvSpPr/>
          <p:nvPr/>
        </p:nvSpPr>
        <p:spPr>
          <a:xfrm rot="10800000">
            <a:off x="8958841" y="1680996"/>
            <a:ext cx="2592000" cy="4121104"/>
          </a:xfrm>
          <a:prstGeom prst="round2SameRect">
            <a:avLst>
              <a:gd name="adj1" fmla="val 6810"/>
              <a:gd name="adj2" fmla="val 0"/>
            </a:avLst>
          </a:prstGeom>
          <a:solidFill>
            <a:srgbClr val="F8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3" name="Rektangel 22">
            <a:extLst>
              <a:ext uri="{FF2B5EF4-FFF2-40B4-BE49-F238E27FC236}">
                <a16:creationId xmlns:a16="http://schemas.microsoft.com/office/drawing/2014/main" id="{6B1E3BF0-016F-E453-B9BA-307A9E96803C}"/>
              </a:ext>
            </a:extLst>
          </p:cNvPr>
          <p:cNvSpPr/>
          <p:nvPr/>
        </p:nvSpPr>
        <p:spPr>
          <a:xfrm>
            <a:off x="8958841" y="1136152"/>
            <a:ext cx="2592000" cy="544844"/>
          </a:xfrm>
          <a:prstGeom prst="rect">
            <a:avLst/>
          </a:prstGeom>
          <a:solidFill>
            <a:srgbClr val="3E805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sv-SE" sz="2000" b="1" dirty="0">
                <a:solidFill>
                  <a:schemeClr val="tx1"/>
                </a:solidFill>
              </a:rPr>
              <a:t>Lokal</a:t>
            </a:r>
          </a:p>
        </p:txBody>
      </p:sp>
      <p:sp>
        <p:nvSpPr>
          <p:cNvPr id="22" name="Rektangel 21">
            <a:extLst>
              <a:ext uri="{FF2B5EF4-FFF2-40B4-BE49-F238E27FC236}">
                <a16:creationId xmlns:a16="http://schemas.microsoft.com/office/drawing/2014/main" id="{49EE29F0-6705-BA66-1009-2EBA021ECC6B}"/>
              </a:ext>
            </a:extLst>
          </p:cNvPr>
          <p:cNvSpPr/>
          <p:nvPr/>
        </p:nvSpPr>
        <p:spPr>
          <a:xfrm>
            <a:off x="9035542" y="1722486"/>
            <a:ext cx="2592000" cy="6603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144000" bIns="251999" rtlCol="0" anchor="t"/>
          <a:lstStyle/>
          <a:p>
            <a:pPr>
              <a:buClr>
                <a:srgbClr val="FF832C"/>
              </a:buClr>
            </a:pPr>
            <a:r>
              <a:rPr lang="sv-SE" sz="1400" b="1" dirty="0">
                <a:solidFill>
                  <a:schemeClr val="accent1"/>
                </a:solidFill>
              </a:rPr>
              <a:t>290 kommuner</a:t>
            </a:r>
          </a:p>
        </p:txBody>
      </p:sp>
      <p:pic>
        <p:nvPicPr>
          <p:cNvPr id="5" name="Bildobjekt 4" descr="Sverigekarta med 290 kommuner markerat.">
            <a:extLst>
              <a:ext uri="{FF2B5EF4-FFF2-40B4-BE49-F238E27FC236}">
                <a16:creationId xmlns:a16="http://schemas.microsoft.com/office/drawing/2014/main" id="{293DDC38-F176-D02E-EBEB-9241911E9BA7}"/>
              </a:ext>
            </a:extLst>
          </p:cNvPr>
          <p:cNvPicPr>
            <a:picLocks noChangeAspect="1"/>
          </p:cNvPicPr>
          <p:nvPr/>
        </p:nvPicPr>
        <p:blipFill>
          <a:blip r:embed="rId6"/>
          <a:stretch>
            <a:fillRect/>
          </a:stretch>
        </p:blipFill>
        <p:spPr>
          <a:xfrm>
            <a:off x="9511453" y="2020082"/>
            <a:ext cx="1486776" cy="3638547"/>
          </a:xfrm>
          <a:prstGeom prst="rect">
            <a:avLst/>
          </a:prstGeom>
        </p:spPr>
      </p:pic>
      <p:sp>
        <p:nvSpPr>
          <p:cNvPr id="28" name="textruta 27">
            <a:extLst>
              <a:ext uri="{FF2B5EF4-FFF2-40B4-BE49-F238E27FC236}">
                <a16:creationId xmlns:a16="http://schemas.microsoft.com/office/drawing/2014/main" id="{6DEAB7BD-32FF-498E-D5E8-751D2D6356DC}"/>
              </a:ext>
            </a:extLst>
          </p:cNvPr>
          <p:cNvSpPr txBox="1"/>
          <p:nvPr/>
        </p:nvSpPr>
        <p:spPr>
          <a:xfrm>
            <a:off x="554426" y="6054023"/>
            <a:ext cx="6283233" cy="523220"/>
          </a:xfrm>
          <a:prstGeom prst="rect">
            <a:avLst/>
          </a:prstGeom>
          <a:noFill/>
        </p:spPr>
        <p:txBody>
          <a:bodyPr wrap="square">
            <a:spAutoFit/>
          </a:bodyPr>
          <a:lstStyle/>
          <a:p>
            <a:r>
              <a:rPr lang="sv-SE" sz="1400" dirty="0"/>
              <a:t>Aktörer med ett författningsstyrt ansvar att inom respektive område uppnå samordning av tvärsektoriella frågor - både i kris och under höjd beredskap.</a:t>
            </a:r>
          </a:p>
        </p:txBody>
      </p:sp>
    </p:spTree>
    <p:extLst>
      <p:ext uri="{BB962C8B-B14F-4D97-AF65-F5344CB8AC3E}">
        <p14:creationId xmlns:p14="http://schemas.microsoft.com/office/powerpoint/2010/main" val="170185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ubrik 1">
            <a:extLst>
              <a:ext uri="{FF2B5EF4-FFF2-40B4-BE49-F238E27FC236}">
                <a16:creationId xmlns:a16="http://schemas.microsoft.com/office/drawing/2014/main" id="{95563E80-7061-AD80-5C36-73D6E9E63B78}"/>
              </a:ext>
            </a:extLst>
          </p:cNvPr>
          <p:cNvSpPr>
            <a:spLocks noGrp="1"/>
          </p:cNvSpPr>
          <p:nvPr>
            <p:ph type="title"/>
          </p:nvPr>
        </p:nvSpPr>
        <p:spPr>
          <a:xfrm>
            <a:off x="702243" y="474809"/>
            <a:ext cx="7932982" cy="932095"/>
          </a:xfrm>
          <a:ln>
            <a:noFill/>
          </a:ln>
        </p:spPr>
        <p:txBody>
          <a:bodyPr/>
          <a:lstStyle/>
          <a:p>
            <a:r>
              <a:rPr lang="sv-SE" sz="3600" b="1" dirty="0"/>
              <a:t>Civilområden på </a:t>
            </a:r>
            <a:br>
              <a:rPr lang="sv-SE" sz="3600" b="1" dirty="0"/>
            </a:br>
            <a:r>
              <a:rPr lang="sv-SE" sz="3600" b="1" dirty="0"/>
              <a:t>högre regional nivå</a:t>
            </a:r>
          </a:p>
        </p:txBody>
      </p:sp>
      <p:cxnSp>
        <p:nvCxnSpPr>
          <p:cNvPr id="34" name="Koppling: vinklad 33">
            <a:extLst>
              <a:ext uri="{FF2B5EF4-FFF2-40B4-BE49-F238E27FC236}">
                <a16:creationId xmlns:a16="http://schemas.microsoft.com/office/drawing/2014/main" id="{DD493995-802C-4E38-A95A-CA438C2C4F17}"/>
              </a:ext>
              <a:ext uri="{C183D7F6-B498-43B3-948B-1728B52AA6E4}">
                <adec:decorative xmlns:adec="http://schemas.microsoft.com/office/drawing/2017/decorative" val="1"/>
              </a:ext>
            </a:extLst>
          </p:cNvPr>
          <p:cNvCxnSpPr>
            <a:cxnSpLocks/>
          </p:cNvCxnSpPr>
          <p:nvPr/>
        </p:nvCxnSpPr>
        <p:spPr>
          <a:xfrm rot="10800000">
            <a:off x="4039817" y="2676088"/>
            <a:ext cx="1674529" cy="1460960"/>
          </a:xfrm>
          <a:prstGeom prst="bentConnector3">
            <a:avLst>
              <a:gd name="adj1"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ktangel med rundade hörn 12">
            <a:extLst>
              <a:ext uri="{FF2B5EF4-FFF2-40B4-BE49-F238E27FC236}">
                <a16:creationId xmlns:a16="http://schemas.microsoft.com/office/drawing/2014/main" id="{EC88C10E-1847-3B78-4678-F7096604E398}"/>
              </a:ext>
            </a:extLst>
          </p:cNvPr>
          <p:cNvSpPr/>
          <p:nvPr/>
        </p:nvSpPr>
        <p:spPr>
          <a:xfrm>
            <a:off x="295067" y="1929059"/>
            <a:ext cx="3764470" cy="1463166"/>
          </a:xfrm>
          <a:prstGeom prst="roundRect">
            <a:avLst>
              <a:gd name="adj" fmla="val 719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144000" rtlCol="0" anchor="ctr"/>
          <a:lstStyle/>
          <a:p>
            <a:pPr algn="r"/>
            <a:r>
              <a:rPr lang="sv-SE" sz="1200" b="1" dirty="0">
                <a:solidFill>
                  <a:schemeClr val="tx1"/>
                </a:solidFill>
              </a:rPr>
              <a:t>MELLERSTA CIVILOMRÅDET</a:t>
            </a:r>
          </a:p>
          <a:p>
            <a:pPr algn="r"/>
            <a:r>
              <a:rPr lang="sv-SE" sz="1200" dirty="0">
                <a:solidFill>
                  <a:schemeClr val="tx1"/>
                </a:solidFill>
              </a:rPr>
              <a:t>Uppsala, Södermanlands, Västmanlands, Värmlands, Örebro, Dalarnas och Gävleborgs län</a:t>
            </a:r>
          </a:p>
          <a:p>
            <a:pPr algn="r"/>
            <a:endParaRPr lang="sv-SE" sz="1200" dirty="0">
              <a:solidFill>
                <a:schemeClr val="tx1"/>
              </a:solidFill>
            </a:endParaRPr>
          </a:p>
          <a:p>
            <a:pPr algn="r"/>
            <a:r>
              <a:rPr lang="sv-SE" sz="1200" b="1" dirty="0">
                <a:solidFill>
                  <a:schemeClr val="tx1"/>
                </a:solidFill>
              </a:rPr>
              <a:t>ANSVARIG LÄNSSTYRELSE</a:t>
            </a:r>
          </a:p>
          <a:p>
            <a:pPr algn="r"/>
            <a:r>
              <a:rPr lang="sv-SE" sz="1200" dirty="0">
                <a:solidFill>
                  <a:schemeClr val="tx1"/>
                </a:solidFill>
              </a:rPr>
              <a:t>Länsstyrelsen i Örebro län </a:t>
            </a:r>
          </a:p>
        </p:txBody>
      </p:sp>
      <p:cxnSp>
        <p:nvCxnSpPr>
          <p:cNvPr id="21" name="Vinklad  20">
            <a:extLst>
              <a:ext uri="{FF2B5EF4-FFF2-40B4-BE49-F238E27FC236}">
                <a16:creationId xmlns:a16="http://schemas.microsoft.com/office/drawing/2014/main" id="{7944BA92-2861-4010-8556-7EFC712C4C0F}"/>
              </a:ext>
              <a:ext uri="{C183D7F6-B498-43B3-948B-1728B52AA6E4}">
                <adec:decorative xmlns:adec="http://schemas.microsoft.com/office/drawing/2017/decorative" val="1"/>
              </a:ext>
            </a:extLst>
          </p:cNvPr>
          <p:cNvCxnSpPr>
            <a:cxnSpLocks/>
          </p:cNvCxnSpPr>
          <p:nvPr/>
        </p:nvCxnSpPr>
        <p:spPr>
          <a:xfrm rot="10800000">
            <a:off x="3418321" y="4135635"/>
            <a:ext cx="1873316" cy="996368"/>
          </a:xfrm>
          <a:prstGeom prst="bentConnector3">
            <a:avLst>
              <a:gd name="adj1" fmla="val 50000"/>
            </a:avLst>
          </a:prstGeom>
          <a:no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Rektangel med rundade hörn 21">
            <a:extLst>
              <a:ext uri="{FF2B5EF4-FFF2-40B4-BE49-F238E27FC236}">
                <a16:creationId xmlns:a16="http://schemas.microsoft.com/office/drawing/2014/main" id="{99A93017-6A81-B480-81A7-D5614127D1EC}"/>
              </a:ext>
            </a:extLst>
          </p:cNvPr>
          <p:cNvSpPr/>
          <p:nvPr/>
        </p:nvSpPr>
        <p:spPr>
          <a:xfrm>
            <a:off x="639585" y="3532258"/>
            <a:ext cx="2787125" cy="1206753"/>
          </a:xfrm>
          <a:prstGeom prst="roundRect">
            <a:avLst>
              <a:gd name="adj" fmla="val 530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144000" rtlCol="0" anchor="ctr"/>
          <a:lstStyle/>
          <a:p>
            <a:pPr algn="r"/>
            <a:r>
              <a:rPr lang="sv-SE" sz="1200" b="1" dirty="0">
                <a:solidFill>
                  <a:schemeClr val="tx1"/>
                </a:solidFill>
              </a:rPr>
              <a:t>VÄSTRA CIVILOMRÅDET</a:t>
            </a:r>
          </a:p>
          <a:p>
            <a:pPr algn="r"/>
            <a:r>
              <a:rPr lang="sv-SE" sz="1200" dirty="0">
                <a:solidFill>
                  <a:schemeClr val="tx1"/>
                </a:solidFill>
              </a:rPr>
              <a:t>Hallands och Västra Götalands län</a:t>
            </a:r>
          </a:p>
          <a:p>
            <a:pPr algn="r"/>
            <a:endParaRPr lang="sv-SE" sz="1200" b="1" dirty="0">
              <a:solidFill>
                <a:schemeClr val="tx1"/>
              </a:solidFill>
            </a:endParaRPr>
          </a:p>
          <a:p>
            <a:pPr algn="r"/>
            <a:r>
              <a:rPr lang="sv-SE" sz="1200" b="1" dirty="0">
                <a:solidFill>
                  <a:schemeClr val="tx1"/>
                </a:solidFill>
              </a:rPr>
              <a:t>ANSVARIG LÄNSSTYRELSE</a:t>
            </a:r>
          </a:p>
          <a:p>
            <a:pPr algn="r"/>
            <a:r>
              <a:rPr lang="sv-SE" sz="1200" dirty="0">
                <a:solidFill>
                  <a:schemeClr val="tx1"/>
                </a:solidFill>
              </a:rPr>
              <a:t>Länsstyrelsen i Västra Götalands län </a:t>
            </a:r>
          </a:p>
        </p:txBody>
      </p:sp>
      <p:cxnSp>
        <p:nvCxnSpPr>
          <p:cNvPr id="24" name="Vinklad  23">
            <a:extLst>
              <a:ext uri="{FF2B5EF4-FFF2-40B4-BE49-F238E27FC236}">
                <a16:creationId xmlns:a16="http://schemas.microsoft.com/office/drawing/2014/main" id="{BB8D81CB-F1A5-F1BE-9F61-C4090D118092}"/>
              </a:ext>
              <a:ext uri="{C183D7F6-B498-43B3-948B-1728B52AA6E4}">
                <adec:decorative xmlns:adec="http://schemas.microsoft.com/office/drawing/2017/decorative" val="1"/>
              </a:ext>
            </a:extLst>
          </p:cNvPr>
          <p:cNvCxnSpPr>
            <a:cxnSpLocks/>
            <a:endCxn id="25" idx="3"/>
          </p:cNvCxnSpPr>
          <p:nvPr/>
        </p:nvCxnSpPr>
        <p:spPr>
          <a:xfrm rot="10800000" flipV="1">
            <a:off x="3729930" y="5961142"/>
            <a:ext cx="1715165" cy="5"/>
          </a:xfrm>
          <a:prstGeom prst="bentConnector3">
            <a:avLst>
              <a:gd name="adj1" fmla="val 50000"/>
            </a:avLst>
          </a:prstGeom>
          <a:no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Rektangel med rundade hörn 24">
            <a:extLst>
              <a:ext uri="{FF2B5EF4-FFF2-40B4-BE49-F238E27FC236}">
                <a16:creationId xmlns:a16="http://schemas.microsoft.com/office/drawing/2014/main" id="{59A8AF71-C05C-BC93-2A96-C05AE2AFAB3F}"/>
              </a:ext>
            </a:extLst>
          </p:cNvPr>
          <p:cNvSpPr/>
          <p:nvPr/>
        </p:nvSpPr>
        <p:spPr>
          <a:xfrm>
            <a:off x="932352" y="5284254"/>
            <a:ext cx="2797577" cy="1353787"/>
          </a:xfrm>
          <a:prstGeom prst="roundRect">
            <a:avLst>
              <a:gd name="adj" fmla="val 4386"/>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Ins="144000" rtlCol="0" anchor="ctr"/>
          <a:lstStyle/>
          <a:p>
            <a:pPr algn="r"/>
            <a:r>
              <a:rPr lang="sv-SE" sz="1200" b="1" dirty="0">
                <a:solidFill>
                  <a:schemeClr val="tx1"/>
                </a:solidFill>
              </a:rPr>
              <a:t>SÖDRA CIVILOMRÅDET</a:t>
            </a:r>
          </a:p>
          <a:p>
            <a:pPr algn="r"/>
            <a:r>
              <a:rPr lang="sv-SE" sz="1200" dirty="0">
                <a:solidFill>
                  <a:schemeClr val="tx1"/>
                </a:solidFill>
              </a:rPr>
              <a:t>Kronoberg, Blekinge och Skåne län</a:t>
            </a:r>
          </a:p>
          <a:p>
            <a:pPr algn="r"/>
            <a:endParaRPr lang="sv-SE" sz="1200" dirty="0">
              <a:solidFill>
                <a:schemeClr val="tx1"/>
              </a:solidFill>
            </a:endParaRPr>
          </a:p>
          <a:p>
            <a:pPr algn="r"/>
            <a:r>
              <a:rPr lang="sv-SE" sz="1200" b="1" dirty="0">
                <a:solidFill>
                  <a:schemeClr val="tx1"/>
                </a:solidFill>
              </a:rPr>
              <a:t>ANSVARIG LÄNSSTYRELSE</a:t>
            </a:r>
          </a:p>
          <a:p>
            <a:pPr algn="r"/>
            <a:r>
              <a:rPr lang="sv-SE" sz="1200" dirty="0">
                <a:solidFill>
                  <a:schemeClr val="tx1"/>
                </a:solidFill>
              </a:rPr>
              <a:t>Länsstyrelsen i Skåne län </a:t>
            </a:r>
          </a:p>
        </p:txBody>
      </p:sp>
      <p:pic>
        <p:nvPicPr>
          <p:cNvPr id="28" name="Bildobjekt 27" descr="Sverigekarta med civilområden markerat.">
            <a:extLst>
              <a:ext uri="{FF2B5EF4-FFF2-40B4-BE49-F238E27FC236}">
                <a16:creationId xmlns:a16="http://schemas.microsoft.com/office/drawing/2014/main" id="{53FC6523-6872-1E42-CBF1-94C162368C17}"/>
              </a:ext>
            </a:extLst>
          </p:cNvPr>
          <p:cNvPicPr>
            <a:picLocks noChangeAspect="1"/>
          </p:cNvPicPr>
          <p:nvPr/>
        </p:nvPicPr>
        <p:blipFill>
          <a:blip r:embed="rId3"/>
          <a:stretch>
            <a:fillRect/>
          </a:stretch>
        </p:blipFill>
        <p:spPr>
          <a:xfrm>
            <a:off x="4610997" y="1216148"/>
            <a:ext cx="2787125" cy="5069555"/>
          </a:xfrm>
          <a:prstGeom prst="rect">
            <a:avLst/>
          </a:prstGeom>
        </p:spPr>
      </p:pic>
      <p:cxnSp>
        <p:nvCxnSpPr>
          <p:cNvPr id="3" name="Rak 2">
            <a:extLst>
              <a:ext uri="{FF2B5EF4-FFF2-40B4-BE49-F238E27FC236}">
                <a16:creationId xmlns:a16="http://schemas.microsoft.com/office/drawing/2014/main" id="{982E4AB3-0415-5BF6-99E5-90C33C648BB6}"/>
              </a:ext>
              <a:ext uri="{C183D7F6-B498-43B3-948B-1728B52AA6E4}">
                <adec:decorative xmlns:adec="http://schemas.microsoft.com/office/drawing/2017/decorative" val="1"/>
              </a:ext>
            </a:extLst>
          </p:cNvPr>
          <p:cNvCxnSpPr>
            <a:cxnSpLocks/>
          </p:cNvCxnSpPr>
          <p:nvPr/>
        </p:nvCxnSpPr>
        <p:spPr>
          <a:xfrm>
            <a:off x="4053428" y="2129681"/>
            <a:ext cx="0" cy="1061019"/>
          </a:xfrm>
          <a:prstGeom prst="line">
            <a:avLst/>
          </a:prstGeom>
          <a:ln w="508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9" name="Vinklad  8">
            <a:extLst>
              <a:ext uri="{FF2B5EF4-FFF2-40B4-BE49-F238E27FC236}">
                <a16:creationId xmlns:a16="http://schemas.microsoft.com/office/drawing/2014/main" id="{00366E60-D41A-AF18-E264-1EBEDBB1C643}"/>
              </a:ext>
              <a:ext uri="{C183D7F6-B498-43B3-948B-1728B52AA6E4}">
                <adec:decorative xmlns:adec="http://schemas.microsoft.com/office/drawing/2017/decorative" val="1"/>
              </a:ext>
            </a:extLst>
          </p:cNvPr>
          <p:cNvCxnSpPr>
            <a:cxnSpLocks/>
          </p:cNvCxnSpPr>
          <p:nvPr/>
        </p:nvCxnSpPr>
        <p:spPr>
          <a:xfrm flipV="1">
            <a:off x="7120692" y="1313234"/>
            <a:ext cx="1617445" cy="435808"/>
          </a:xfrm>
          <a:prstGeom prst="bentConnector3">
            <a:avLst/>
          </a:prstGeom>
          <a:no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Rektangel med rundade hörn 9">
            <a:extLst>
              <a:ext uri="{FF2B5EF4-FFF2-40B4-BE49-F238E27FC236}">
                <a16:creationId xmlns:a16="http://schemas.microsoft.com/office/drawing/2014/main" id="{CF36578A-9288-290A-65E2-CEED277C8F21}"/>
              </a:ext>
            </a:extLst>
          </p:cNvPr>
          <p:cNvSpPr/>
          <p:nvPr/>
        </p:nvSpPr>
        <p:spPr>
          <a:xfrm>
            <a:off x="8712442" y="624301"/>
            <a:ext cx="2718954" cy="1408916"/>
          </a:xfrm>
          <a:prstGeom prst="roundRect">
            <a:avLst>
              <a:gd name="adj" fmla="val 465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sv-SE" sz="1200" b="1" dirty="0">
                <a:solidFill>
                  <a:schemeClr val="tx1"/>
                </a:solidFill>
              </a:rPr>
              <a:t>NORRA CIVILOMRÅDET</a:t>
            </a:r>
          </a:p>
          <a:p>
            <a:r>
              <a:rPr lang="sv-SE" sz="1200" dirty="0">
                <a:solidFill>
                  <a:schemeClr val="tx1"/>
                </a:solidFill>
              </a:rPr>
              <a:t>Västernorrlands, Jämtlands, Västerbottens och Norrbottens län</a:t>
            </a:r>
          </a:p>
          <a:p>
            <a:endParaRPr lang="sv-SE" sz="1200" dirty="0">
              <a:solidFill>
                <a:schemeClr val="tx1"/>
              </a:solidFill>
            </a:endParaRPr>
          </a:p>
          <a:p>
            <a:r>
              <a:rPr lang="sv-SE" sz="1200" b="1" dirty="0">
                <a:solidFill>
                  <a:schemeClr val="tx1"/>
                </a:solidFill>
              </a:rPr>
              <a:t>ANSVARIG LÄNSSTYRELSE</a:t>
            </a:r>
          </a:p>
          <a:p>
            <a:r>
              <a:rPr lang="sv-SE" sz="1200" dirty="0">
                <a:solidFill>
                  <a:schemeClr val="tx1"/>
                </a:solidFill>
              </a:rPr>
              <a:t>Länsstyrelsen i Norrbottens län </a:t>
            </a:r>
          </a:p>
        </p:txBody>
      </p:sp>
      <p:cxnSp>
        <p:nvCxnSpPr>
          <p:cNvPr id="15" name="Vinklad  14">
            <a:extLst>
              <a:ext uri="{FF2B5EF4-FFF2-40B4-BE49-F238E27FC236}">
                <a16:creationId xmlns:a16="http://schemas.microsoft.com/office/drawing/2014/main" id="{9C855C0E-3AB7-698B-41E7-363A70D5B204}"/>
              </a:ext>
              <a:ext uri="{C183D7F6-B498-43B3-948B-1728B52AA6E4}">
                <adec:decorative xmlns:adec="http://schemas.microsoft.com/office/drawing/2017/decorative" val="1"/>
              </a:ext>
            </a:extLst>
          </p:cNvPr>
          <p:cNvCxnSpPr>
            <a:cxnSpLocks/>
            <a:endCxn id="16" idx="1"/>
          </p:cNvCxnSpPr>
          <p:nvPr/>
        </p:nvCxnSpPr>
        <p:spPr>
          <a:xfrm flipV="1">
            <a:off x="6583892" y="3541471"/>
            <a:ext cx="1850584" cy="1038848"/>
          </a:xfrm>
          <a:prstGeom prst="bentConnector3">
            <a:avLst/>
          </a:prstGeom>
          <a:no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Rektangel med rundade hörn 15">
            <a:extLst>
              <a:ext uri="{FF2B5EF4-FFF2-40B4-BE49-F238E27FC236}">
                <a16:creationId xmlns:a16="http://schemas.microsoft.com/office/drawing/2014/main" id="{C61F83E9-1DDB-7593-949B-3CEBF7B086DA}"/>
              </a:ext>
            </a:extLst>
          </p:cNvPr>
          <p:cNvSpPr/>
          <p:nvPr/>
        </p:nvSpPr>
        <p:spPr>
          <a:xfrm>
            <a:off x="8434476" y="2890139"/>
            <a:ext cx="2411034" cy="1302664"/>
          </a:xfrm>
          <a:prstGeom prst="roundRect">
            <a:avLst>
              <a:gd name="adj" fmla="val 425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sv-SE" sz="1200" b="1" dirty="0">
                <a:solidFill>
                  <a:schemeClr val="tx1"/>
                </a:solidFill>
              </a:rPr>
              <a:t>ÖSTRA CIVILOMRÅDET</a:t>
            </a:r>
          </a:p>
          <a:p>
            <a:r>
              <a:rPr lang="sv-SE" sz="1200" dirty="0">
                <a:solidFill>
                  <a:schemeClr val="tx1"/>
                </a:solidFill>
              </a:rPr>
              <a:t>Stockholms och Gotlands län</a:t>
            </a:r>
          </a:p>
          <a:p>
            <a:endParaRPr lang="sv-SE" sz="1200" dirty="0">
              <a:solidFill>
                <a:schemeClr val="tx1"/>
              </a:solidFill>
            </a:endParaRPr>
          </a:p>
          <a:p>
            <a:r>
              <a:rPr lang="sv-SE" sz="1200" b="1" dirty="0">
                <a:solidFill>
                  <a:schemeClr val="tx1"/>
                </a:solidFill>
              </a:rPr>
              <a:t>ANSVARIG LÄNSSTYRELSE</a:t>
            </a:r>
          </a:p>
          <a:p>
            <a:r>
              <a:rPr lang="sv-SE" sz="1200" dirty="0">
                <a:solidFill>
                  <a:schemeClr val="tx1"/>
                </a:solidFill>
              </a:rPr>
              <a:t>Länsstyrelsen i Stockholms län </a:t>
            </a:r>
          </a:p>
        </p:txBody>
      </p:sp>
      <p:cxnSp>
        <p:nvCxnSpPr>
          <p:cNvPr id="18" name="Vinklad  17">
            <a:extLst>
              <a:ext uri="{FF2B5EF4-FFF2-40B4-BE49-F238E27FC236}">
                <a16:creationId xmlns:a16="http://schemas.microsoft.com/office/drawing/2014/main" id="{8F921222-21EA-E838-2D1C-A22FA22EC697}"/>
              </a:ext>
              <a:ext uri="{C183D7F6-B498-43B3-948B-1728B52AA6E4}">
                <adec:decorative xmlns:adec="http://schemas.microsoft.com/office/drawing/2017/decorative" val="1"/>
              </a:ext>
            </a:extLst>
          </p:cNvPr>
          <p:cNvCxnSpPr>
            <a:cxnSpLocks/>
          </p:cNvCxnSpPr>
          <p:nvPr/>
        </p:nvCxnSpPr>
        <p:spPr>
          <a:xfrm>
            <a:off x="6225353" y="5164879"/>
            <a:ext cx="2364503" cy="242907"/>
          </a:xfrm>
          <a:prstGeom prst="bentConnector3">
            <a:avLst/>
          </a:prstGeom>
          <a:noFill/>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Rektangel med rundade hörn 18">
            <a:extLst>
              <a:ext uri="{FF2B5EF4-FFF2-40B4-BE49-F238E27FC236}">
                <a16:creationId xmlns:a16="http://schemas.microsoft.com/office/drawing/2014/main" id="{795FF8DA-231C-F75C-A096-6AE423EC51E6}"/>
              </a:ext>
            </a:extLst>
          </p:cNvPr>
          <p:cNvSpPr/>
          <p:nvPr/>
        </p:nvSpPr>
        <p:spPr>
          <a:xfrm>
            <a:off x="8563162" y="4739011"/>
            <a:ext cx="3262254" cy="1242040"/>
          </a:xfrm>
          <a:prstGeom prst="roundRect">
            <a:avLst>
              <a:gd name="adj" fmla="val 7118"/>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44000" rtlCol="0" anchor="ctr"/>
          <a:lstStyle/>
          <a:p>
            <a:r>
              <a:rPr lang="sv-SE" sz="1200" b="1" dirty="0">
                <a:solidFill>
                  <a:schemeClr val="tx1"/>
                </a:solidFill>
              </a:rPr>
              <a:t>SYDÖSTRA CIVILOMRÅDET</a:t>
            </a:r>
          </a:p>
          <a:p>
            <a:r>
              <a:rPr lang="sv-SE" sz="1200" dirty="0">
                <a:solidFill>
                  <a:schemeClr val="tx1"/>
                </a:solidFill>
              </a:rPr>
              <a:t>Jönköpings, Kalmar och Östergötlands län</a:t>
            </a:r>
          </a:p>
          <a:p>
            <a:endParaRPr lang="sv-SE" sz="1200" dirty="0">
              <a:solidFill>
                <a:schemeClr val="tx1"/>
              </a:solidFill>
            </a:endParaRPr>
          </a:p>
          <a:p>
            <a:r>
              <a:rPr lang="sv-SE" sz="1200" b="1" dirty="0">
                <a:solidFill>
                  <a:schemeClr val="tx1"/>
                </a:solidFill>
              </a:rPr>
              <a:t>ANSVARIG LÄNSSTYRELSE</a:t>
            </a:r>
          </a:p>
          <a:p>
            <a:r>
              <a:rPr lang="sv-SE" sz="1200" dirty="0">
                <a:solidFill>
                  <a:schemeClr val="tx1"/>
                </a:solidFill>
              </a:rPr>
              <a:t>Länsstyrelsen i Östergötlands län </a:t>
            </a:r>
          </a:p>
        </p:txBody>
      </p:sp>
      <p:cxnSp>
        <p:nvCxnSpPr>
          <p:cNvPr id="7" name="Rak 6">
            <a:extLst>
              <a:ext uri="{FF2B5EF4-FFF2-40B4-BE49-F238E27FC236}">
                <a16:creationId xmlns:a16="http://schemas.microsoft.com/office/drawing/2014/main" id="{5757ADB3-6BE2-436D-19B6-B1E1945AD4BC}"/>
              </a:ext>
              <a:ext uri="{C183D7F6-B498-43B3-948B-1728B52AA6E4}">
                <adec:decorative xmlns:adec="http://schemas.microsoft.com/office/drawing/2017/decorative" val="1"/>
              </a:ext>
            </a:extLst>
          </p:cNvPr>
          <p:cNvCxnSpPr>
            <a:cxnSpLocks/>
          </p:cNvCxnSpPr>
          <p:nvPr/>
        </p:nvCxnSpPr>
        <p:spPr>
          <a:xfrm>
            <a:off x="3388104" y="3680319"/>
            <a:ext cx="0" cy="900000"/>
          </a:xfrm>
          <a:prstGeom prst="line">
            <a:avLst/>
          </a:prstGeom>
          <a:ln w="508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9" name="Rak 28">
            <a:extLst>
              <a:ext uri="{FF2B5EF4-FFF2-40B4-BE49-F238E27FC236}">
                <a16:creationId xmlns:a16="http://schemas.microsoft.com/office/drawing/2014/main" id="{9FA92B36-107E-27B4-CAC7-9A6A7ED03157}"/>
              </a:ext>
              <a:ext uri="{C183D7F6-B498-43B3-948B-1728B52AA6E4}">
                <adec:decorative xmlns:adec="http://schemas.microsoft.com/office/drawing/2017/decorative" val="1"/>
              </a:ext>
            </a:extLst>
          </p:cNvPr>
          <p:cNvCxnSpPr>
            <a:cxnSpLocks/>
          </p:cNvCxnSpPr>
          <p:nvPr/>
        </p:nvCxnSpPr>
        <p:spPr>
          <a:xfrm>
            <a:off x="3729930" y="5536309"/>
            <a:ext cx="0" cy="900000"/>
          </a:xfrm>
          <a:prstGeom prst="line">
            <a:avLst/>
          </a:prstGeom>
          <a:ln w="508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1" name="Rak 30">
            <a:extLst>
              <a:ext uri="{FF2B5EF4-FFF2-40B4-BE49-F238E27FC236}">
                <a16:creationId xmlns:a16="http://schemas.microsoft.com/office/drawing/2014/main" id="{0CDF4BCF-F241-5F96-4A28-DF082D758B73}"/>
              </a:ext>
              <a:ext uri="{C183D7F6-B498-43B3-948B-1728B52AA6E4}">
                <adec:decorative xmlns:adec="http://schemas.microsoft.com/office/drawing/2017/decorative" val="1"/>
              </a:ext>
            </a:extLst>
          </p:cNvPr>
          <p:cNvCxnSpPr>
            <a:cxnSpLocks/>
          </p:cNvCxnSpPr>
          <p:nvPr/>
        </p:nvCxnSpPr>
        <p:spPr>
          <a:xfrm>
            <a:off x="8738137" y="717076"/>
            <a:ext cx="0" cy="1303548"/>
          </a:xfrm>
          <a:prstGeom prst="line">
            <a:avLst/>
          </a:prstGeom>
          <a:ln w="508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2" name="Rak 31">
            <a:extLst>
              <a:ext uri="{FF2B5EF4-FFF2-40B4-BE49-F238E27FC236}">
                <a16:creationId xmlns:a16="http://schemas.microsoft.com/office/drawing/2014/main" id="{1897E6CB-D068-523B-F831-6F0EFE2A6DE3}"/>
              </a:ext>
              <a:ext uri="{C183D7F6-B498-43B3-948B-1728B52AA6E4}">
                <adec:decorative xmlns:adec="http://schemas.microsoft.com/office/drawing/2017/decorative" val="1"/>
              </a:ext>
            </a:extLst>
          </p:cNvPr>
          <p:cNvCxnSpPr>
            <a:cxnSpLocks/>
          </p:cNvCxnSpPr>
          <p:nvPr/>
        </p:nvCxnSpPr>
        <p:spPr>
          <a:xfrm>
            <a:off x="8454261" y="3101930"/>
            <a:ext cx="0" cy="900000"/>
          </a:xfrm>
          <a:prstGeom prst="line">
            <a:avLst/>
          </a:prstGeom>
          <a:ln w="5080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3" name="Rak 32">
            <a:extLst>
              <a:ext uri="{FF2B5EF4-FFF2-40B4-BE49-F238E27FC236}">
                <a16:creationId xmlns:a16="http://schemas.microsoft.com/office/drawing/2014/main" id="{05A6B054-75E3-79DA-8427-51B1A2418474}"/>
              </a:ext>
              <a:ext uri="{C183D7F6-B498-43B3-948B-1728B52AA6E4}">
                <adec:decorative xmlns:adec="http://schemas.microsoft.com/office/drawing/2017/decorative" val="1"/>
              </a:ext>
            </a:extLst>
          </p:cNvPr>
          <p:cNvCxnSpPr>
            <a:cxnSpLocks/>
          </p:cNvCxnSpPr>
          <p:nvPr/>
        </p:nvCxnSpPr>
        <p:spPr>
          <a:xfrm>
            <a:off x="8589856" y="4931916"/>
            <a:ext cx="0" cy="900000"/>
          </a:xfrm>
          <a:prstGeom prst="line">
            <a:avLst/>
          </a:prstGeom>
          <a:ln w="50800">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826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innehåll 9">
            <a:extLst>
              <a:ext uri="{FF2B5EF4-FFF2-40B4-BE49-F238E27FC236}">
                <a16:creationId xmlns:a16="http://schemas.microsoft.com/office/drawing/2014/main" id="{A25BB4FA-0F36-DA4E-CC98-B31C70D766A5}"/>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l="-938" t="14604" r="2298" b="5936"/>
          <a:stretch>
            <a:fillRect/>
          </a:stretch>
        </p:blipFill>
        <p:spPr>
          <a:xfrm>
            <a:off x="1393199" y="1256431"/>
            <a:ext cx="9242892" cy="4643781"/>
          </a:xfrm>
        </p:spPr>
      </p:pic>
      <p:sp>
        <p:nvSpPr>
          <p:cNvPr id="2" name="Rubrik 1">
            <a:extLst>
              <a:ext uri="{FF2B5EF4-FFF2-40B4-BE49-F238E27FC236}">
                <a16:creationId xmlns:a16="http://schemas.microsoft.com/office/drawing/2014/main" id="{1F68E9C7-1268-F55F-979A-8A05803EC312}"/>
              </a:ext>
            </a:extLst>
          </p:cNvPr>
          <p:cNvSpPr>
            <a:spLocks noGrp="1"/>
          </p:cNvSpPr>
          <p:nvPr>
            <p:ph type="title"/>
          </p:nvPr>
        </p:nvSpPr>
        <p:spPr>
          <a:xfrm>
            <a:off x="1393199" y="817262"/>
            <a:ext cx="9424947" cy="878339"/>
          </a:xfrm>
        </p:spPr>
        <p:txBody>
          <a:bodyPr anchor="t"/>
          <a:lstStyle/>
          <a:p>
            <a:pPr algn="ctr"/>
            <a:r>
              <a:rPr lang="sv-SE" sz="3400" dirty="0">
                <a:solidFill>
                  <a:schemeClr val="tx2"/>
                </a:solidFill>
              </a:rPr>
              <a:t>Inriktning och samordning i civilt försvar</a:t>
            </a:r>
          </a:p>
        </p:txBody>
      </p:sp>
    </p:spTree>
    <p:extLst>
      <p:ext uri="{BB962C8B-B14F-4D97-AF65-F5344CB8AC3E}">
        <p14:creationId xmlns:p14="http://schemas.microsoft.com/office/powerpoint/2010/main" val="241735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7" name="Bildobjekt 6" descr="Illustration av ett samhälle med byggnader, vägar och människor.">
            <a:extLst>
              <a:ext uri="{FF2B5EF4-FFF2-40B4-BE49-F238E27FC236}">
                <a16:creationId xmlns:a16="http://schemas.microsoft.com/office/drawing/2014/main" id="{F38792E8-49D4-C58B-DF3F-B77FF449617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76727" y="0"/>
            <a:ext cx="11638546" cy="6544970"/>
          </a:xfrm>
          <a:prstGeom prst="rect">
            <a:avLst/>
          </a:prstGeom>
        </p:spPr>
      </p:pic>
      <p:sp>
        <p:nvSpPr>
          <p:cNvPr id="8" name="Rektangel med klippt hörn 7">
            <a:extLst>
              <a:ext uri="{FF2B5EF4-FFF2-40B4-BE49-F238E27FC236}">
                <a16:creationId xmlns:a16="http://schemas.microsoft.com/office/drawing/2014/main" id="{A81077EC-0D0F-9A8D-AEB2-E67769AF731E}"/>
              </a:ext>
              <a:ext uri="{C183D7F6-B498-43B3-948B-1728B52AA6E4}">
                <adec:decorative xmlns:adec="http://schemas.microsoft.com/office/drawing/2017/decorative" val="1"/>
              </a:ext>
            </a:extLst>
          </p:cNvPr>
          <p:cNvSpPr/>
          <p:nvPr/>
        </p:nvSpPr>
        <p:spPr>
          <a:xfrm flipV="1">
            <a:off x="276727" y="4505899"/>
            <a:ext cx="3656295" cy="1994884"/>
          </a:xfrm>
          <a:prstGeom prst="snip1Rect">
            <a:avLst/>
          </a:prstGeom>
          <a:solidFill>
            <a:srgbClr val="F7EF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Rubrik 1">
            <a:extLst>
              <a:ext uri="{FF2B5EF4-FFF2-40B4-BE49-F238E27FC236}">
                <a16:creationId xmlns:a16="http://schemas.microsoft.com/office/drawing/2014/main" id="{2DC683CA-FDF1-4481-A6E5-49A2611F0A8A}"/>
              </a:ext>
            </a:extLst>
          </p:cNvPr>
          <p:cNvSpPr txBox="1">
            <a:spLocks noGrp="1"/>
          </p:cNvSpPr>
          <p:nvPr>
            <p:ph type="title" idx="4294967295"/>
          </p:nvPr>
        </p:nvSpPr>
        <p:spPr>
          <a:xfrm>
            <a:off x="492125" y="4270375"/>
            <a:ext cx="4392613" cy="920750"/>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84000"/>
              </a:lnSpc>
              <a:spcBef>
                <a:spcPct val="0"/>
              </a:spcBef>
              <a:buNone/>
              <a:defRPr sz="4000" b="1" kern="1200">
                <a:solidFill>
                  <a:srgbClr val="061727"/>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sv-SE" sz="3200" b="1" i="0" u="none" strike="noStrike" kern="1200" cap="none" spc="0" normalizeH="0" baseline="0" noProof="0" dirty="0">
                <a:ln>
                  <a:noFill/>
                </a:ln>
                <a:solidFill>
                  <a:sysClr val="windowText" lastClr="000000"/>
                </a:solidFill>
                <a:effectLst/>
                <a:uLnTx/>
                <a:uFillTx/>
                <a:latin typeface="+mj-lt"/>
                <a:ea typeface="+mj-ea"/>
                <a:cs typeface="+mj-cs"/>
              </a:rPr>
              <a:t>Totalförsvaret</a:t>
            </a:r>
            <a:endParaRPr kumimoji="0" lang="sv-SE" sz="2000" b="1" i="0" u="none" strike="noStrike" kern="1200" cap="none" spc="0" normalizeH="0" baseline="0" noProof="0" dirty="0">
              <a:ln>
                <a:noFill/>
              </a:ln>
              <a:solidFill>
                <a:sysClr val="windowText" lastClr="000000"/>
              </a:solidFill>
              <a:effectLst/>
              <a:uLnTx/>
              <a:uFillTx/>
              <a:latin typeface="+mj-lt"/>
              <a:ea typeface="+mj-ea"/>
              <a:cs typeface="+mj-cs"/>
            </a:endParaRPr>
          </a:p>
        </p:txBody>
      </p:sp>
      <p:sp>
        <p:nvSpPr>
          <p:cNvPr id="9" name="Platshållare för text 2">
            <a:extLst>
              <a:ext uri="{FF2B5EF4-FFF2-40B4-BE49-F238E27FC236}">
                <a16:creationId xmlns:a16="http://schemas.microsoft.com/office/drawing/2014/main" id="{3A1C7C79-9229-C031-B873-9BACE850C1B7}"/>
              </a:ext>
            </a:extLst>
          </p:cNvPr>
          <p:cNvSpPr txBox="1">
            <a:spLocks/>
          </p:cNvSpPr>
          <p:nvPr/>
        </p:nvSpPr>
        <p:spPr>
          <a:xfrm>
            <a:off x="513547" y="5304395"/>
            <a:ext cx="3419475" cy="921135"/>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sv-SE" sz="1600" dirty="0">
                <a:solidFill>
                  <a:sysClr val="windowText" lastClr="000000"/>
                </a:solidFill>
                <a:ea typeface="Calibri" panose="020F0502020204030204" pitchFamily="34" charset="0"/>
                <a:cs typeface="Times New Roman" panose="02020603050405020304" pitchFamily="18" charset="0"/>
              </a:rPr>
              <a:t>Totalförsvar är verksamhet som behövs för att förbereda Sverige för krig. Förberedelser för krig stärker förmågan att hantera kriser. </a:t>
            </a:r>
          </a:p>
          <a:p>
            <a:endParaRPr lang="sv-SE" sz="1600" dirty="0">
              <a:solidFill>
                <a:sysClr val="windowText" lastClr="000000"/>
              </a:solidFill>
              <a:ea typeface="Calibri" panose="020F0502020204030204" pitchFamily="34" charset="0"/>
              <a:cs typeface="Times New Roman" panose="02020603050405020304" pitchFamily="18" charset="0"/>
            </a:endParaRPr>
          </a:p>
          <a:p>
            <a:endParaRPr lang="sv-SE" sz="1600" dirty="0">
              <a:solidFill>
                <a:sysClr val="windowText" lastClr="000000"/>
              </a:solidFill>
            </a:endParaRPr>
          </a:p>
        </p:txBody>
      </p:sp>
    </p:spTree>
    <p:extLst>
      <p:ext uri="{BB962C8B-B14F-4D97-AF65-F5344CB8AC3E}">
        <p14:creationId xmlns:p14="http://schemas.microsoft.com/office/powerpoint/2010/main" val="413032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EF8980D-DE2B-40C2-B483-EF6F8B97F993}"/>
              </a:ext>
            </a:extLst>
          </p:cNvPr>
          <p:cNvSpPr>
            <a:spLocks noGrp="1"/>
          </p:cNvSpPr>
          <p:nvPr>
            <p:ph type="title"/>
          </p:nvPr>
        </p:nvSpPr>
        <p:spPr>
          <a:xfrm>
            <a:off x="5863999" y="235458"/>
            <a:ext cx="5745821" cy="2589213"/>
          </a:xfrm>
        </p:spPr>
        <p:txBody>
          <a:bodyPr/>
          <a:lstStyle/>
          <a:p>
            <a:r>
              <a:rPr lang="sv-SE" sz="3600" dirty="0"/>
              <a:t>Det övergripande målet för totalförsvaret är att</a:t>
            </a:r>
            <a:br>
              <a:rPr lang="sv-SE" dirty="0"/>
            </a:br>
            <a:endParaRPr lang="sv-SE" dirty="0"/>
          </a:p>
        </p:txBody>
      </p:sp>
      <p:sp>
        <p:nvSpPr>
          <p:cNvPr id="3" name="Platshållare för text 2">
            <a:extLst>
              <a:ext uri="{FF2B5EF4-FFF2-40B4-BE49-F238E27FC236}">
                <a16:creationId xmlns:a16="http://schemas.microsoft.com/office/drawing/2014/main" id="{327414AA-8837-42AB-B039-21049E26EC0D}"/>
              </a:ext>
            </a:extLst>
          </p:cNvPr>
          <p:cNvSpPr>
            <a:spLocks noGrp="1"/>
          </p:cNvSpPr>
          <p:nvPr>
            <p:ph type="body" idx="1"/>
          </p:nvPr>
        </p:nvSpPr>
        <p:spPr>
          <a:xfrm>
            <a:off x="5863999" y="2432544"/>
            <a:ext cx="5965297" cy="3478186"/>
          </a:xfrm>
        </p:spPr>
        <p:txBody>
          <a:bodyPr/>
          <a:lstStyle/>
          <a:p>
            <a:pPr marL="285750" indent="-285750">
              <a:lnSpc>
                <a:spcPct val="107000"/>
              </a:lnSpc>
              <a:buClr>
                <a:schemeClr val="tx1"/>
              </a:buClr>
              <a:buFont typeface="Arial" panose="020B0604020202020204" pitchFamily="34" charset="0"/>
              <a:buChar char="•"/>
            </a:pPr>
            <a:r>
              <a:rPr lang="sv-SE" sz="2000" dirty="0">
                <a:cs typeface="Helvetica" panose="020B0604020202020204" pitchFamily="34" charset="0"/>
              </a:rPr>
              <a:t>ha förmåga att försvara Sverige och vår befolkning mot väpnat angrepp,</a:t>
            </a:r>
          </a:p>
          <a:p>
            <a:pPr marL="285750" indent="-285750">
              <a:lnSpc>
                <a:spcPct val="107000"/>
              </a:lnSpc>
              <a:buClr>
                <a:schemeClr val="tx1"/>
              </a:buClr>
              <a:buFont typeface="Arial" panose="020B0604020202020204" pitchFamily="34" charset="0"/>
              <a:buChar char="•"/>
            </a:pPr>
            <a:r>
              <a:rPr lang="sv-SE" sz="2000" dirty="0">
                <a:cs typeface="Helvetica" panose="020B0604020202020204" pitchFamily="34" charset="0"/>
              </a:rPr>
              <a:t>hävda vårt lands självständighet, suveränitet och territoriella integritet samt</a:t>
            </a:r>
          </a:p>
          <a:p>
            <a:pPr marL="285750" indent="-285750">
              <a:lnSpc>
                <a:spcPct val="107000"/>
              </a:lnSpc>
              <a:buClr>
                <a:schemeClr val="tx1"/>
              </a:buClr>
              <a:buFont typeface="Arial" panose="020B0604020202020204" pitchFamily="34" charset="0"/>
              <a:buChar char="•"/>
            </a:pPr>
            <a:r>
              <a:rPr lang="sv-SE" sz="2000" dirty="0">
                <a:cs typeface="Helvetica" panose="020B0604020202020204" pitchFamily="34" charset="0"/>
              </a:rPr>
              <a:t>medverka till försvaret av allierade. </a:t>
            </a:r>
          </a:p>
          <a:p>
            <a:pPr marL="285750" indent="-285750">
              <a:lnSpc>
                <a:spcPct val="107000"/>
              </a:lnSpc>
              <a:buClr>
                <a:schemeClr val="tx1"/>
              </a:buClr>
              <a:buFont typeface="Arial" panose="020B0604020202020204" pitchFamily="34" charset="0"/>
              <a:buChar char="•"/>
            </a:pPr>
            <a:endParaRPr lang="sv-SE" dirty="0">
              <a:cs typeface="Helvetica" panose="020B0604020202020204" pitchFamily="34" charset="0"/>
            </a:endParaRPr>
          </a:p>
          <a:p>
            <a:pPr>
              <a:lnSpc>
                <a:spcPct val="107000"/>
              </a:lnSpc>
              <a:buClr>
                <a:schemeClr val="tx1"/>
              </a:buClr>
            </a:pPr>
            <a:r>
              <a:rPr lang="sv-SE" sz="2000" dirty="0">
                <a:cs typeface="Helvetica" panose="020B0604020202020204" pitchFamily="34" charset="0"/>
              </a:rPr>
              <a:t>Verksamhet inom totalförsvaret ska kunna bedrivas enskilt och tillsammans med andra, inom och utom landet och i enlighet med Sveriges åtaganden som medlem i Nato.</a:t>
            </a:r>
          </a:p>
          <a:p>
            <a:endParaRPr lang="sv-SE" dirty="0"/>
          </a:p>
        </p:txBody>
      </p:sp>
      <p:pic>
        <p:nvPicPr>
          <p:cNvPr id="7" name="Platshållare för bild 6">
            <a:extLst>
              <a:ext uri="{FF2B5EF4-FFF2-40B4-BE49-F238E27FC236}">
                <a16:creationId xmlns:a16="http://schemas.microsoft.com/office/drawing/2014/main" id="{EB890419-7F5A-4790-BB44-EBC9B16E11E1}"/>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43116" t="19" r="1066" b="-19"/>
          <a:stretch/>
        </p:blipFill>
        <p:spPr>
          <a:xfrm>
            <a:off x="-9846" y="1292"/>
            <a:ext cx="5745821" cy="6857999"/>
          </a:xfrm>
        </p:spPr>
      </p:pic>
    </p:spTree>
    <p:extLst>
      <p:ext uri="{BB962C8B-B14F-4D97-AF65-F5344CB8AC3E}">
        <p14:creationId xmlns:p14="http://schemas.microsoft.com/office/powerpoint/2010/main" val="186003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4B92EA91-D198-4712-8AFC-40E9718EA91C}"/>
              </a:ext>
            </a:extLst>
          </p:cNvPr>
          <p:cNvSpPr>
            <a:spLocks noGrp="1"/>
          </p:cNvSpPr>
          <p:nvPr>
            <p:ph type="title"/>
          </p:nvPr>
        </p:nvSpPr>
        <p:spPr>
          <a:xfrm>
            <a:off x="5745820" y="1849853"/>
            <a:ext cx="6287684" cy="1115338"/>
          </a:xfrm>
        </p:spPr>
        <p:txBody>
          <a:bodyPr/>
          <a:lstStyle/>
          <a:p>
            <a:r>
              <a:rPr lang="sv-SE" sz="3600" dirty="0"/>
              <a:t>Gemensamma utgångspunkter för totalförsvaret 2025-2030</a:t>
            </a:r>
          </a:p>
        </p:txBody>
      </p:sp>
      <p:sp>
        <p:nvSpPr>
          <p:cNvPr id="7" name="Platshållare för text 6">
            <a:extLst>
              <a:ext uri="{FF2B5EF4-FFF2-40B4-BE49-F238E27FC236}">
                <a16:creationId xmlns:a16="http://schemas.microsoft.com/office/drawing/2014/main" id="{6D71A43E-FA89-4053-AB85-8E8D2F3B309E}"/>
              </a:ext>
            </a:extLst>
          </p:cNvPr>
          <p:cNvSpPr>
            <a:spLocks noGrp="1"/>
          </p:cNvSpPr>
          <p:nvPr>
            <p:ph type="body" idx="1"/>
          </p:nvPr>
        </p:nvSpPr>
        <p:spPr>
          <a:xfrm>
            <a:off x="5754263" y="3103200"/>
            <a:ext cx="4577092" cy="65160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b="0" i="0" u="none" strike="noStrike" kern="1200" cap="none" spc="0" normalizeH="0" baseline="0" noProof="0" dirty="0">
                <a:ln>
                  <a:noFill/>
                </a:ln>
                <a:effectLst/>
                <a:uLnTx/>
                <a:uFillTx/>
                <a:latin typeface="Arial"/>
                <a:ea typeface="+mn-ea"/>
                <a:cs typeface="+mn-cs"/>
              </a:rPr>
              <a:t>Stöd till alla aktörer i deras planering. Kompletterar och konkretiserar regeringens inriktning.</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b="0" i="0" u="none" strike="noStrike" kern="1200" cap="none" spc="0" normalizeH="0" baseline="0" noProof="0" dirty="0">
                <a:ln>
                  <a:noFill/>
                </a:ln>
                <a:effectLst/>
                <a:uLnTx/>
                <a:uFillTx/>
                <a:latin typeface="Arial"/>
                <a:ea typeface="+mn-ea"/>
                <a:cs typeface="+mn-cs"/>
              </a:rPr>
              <a:t>Säkerhetspolitiskt läge.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latin typeface="Arial"/>
              </a:rPr>
              <a:t>Sju dimensionerande typsituationer.</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sv-SE" b="0" i="0" u="none" strike="noStrike" kern="1200" cap="none" spc="0" normalizeH="0" baseline="0" noProof="0" dirty="0">
                <a:ln>
                  <a:noFill/>
                </a:ln>
                <a:effectLst/>
                <a:uLnTx/>
                <a:uFillTx/>
                <a:latin typeface="Arial"/>
                <a:ea typeface="+mn-ea"/>
                <a:cs typeface="+mn-cs"/>
              </a:rPr>
              <a:t>Möjliga händelseutvecklingar och konsekvenser på samhället.</a:t>
            </a:r>
          </a:p>
          <a:p>
            <a:endParaRPr lang="sv-SE" dirty="0"/>
          </a:p>
        </p:txBody>
      </p:sp>
      <p:pic>
        <p:nvPicPr>
          <p:cNvPr id="9" name="Platshållare för bild 8">
            <a:extLst>
              <a:ext uri="{FF2B5EF4-FFF2-40B4-BE49-F238E27FC236}">
                <a16:creationId xmlns:a16="http://schemas.microsoft.com/office/drawing/2014/main" id="{0EA9367C-01BB-498D-BC4E-DF00DB92625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911" r="20911"/>
          <a:stretch>
            <a:fillRect/>
          </a:stretch>
        </p:blipFill>
        <p:spPr>
          <a:xfrm>
            <a:off x="-1" y="1"/>
            <a:ext cx="5745821" cy="6857999"/>
          </a:xfrm>
        </p:spPr>
      </p:pic>
    </p:spTree>
    <p:extLst>
      <p:ext uri="{BB962C8B-B14F-4D97-AF65-F5344CB8AC3E}">
        <p14:creationId xmlns:p14="http://schemas.microsoft.com/office/powerpoint/2010/main" val="123614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B6D6C3D-5C6C-4A6F-90D1-8C84B0177170}"/>
              </a:ext>
            </a:extLst>
          </p:cNvPr>
          <p:cNvSpPr>
            <a:spLocks noGrp="1"/>
          </p:cNvSpPr>
          <p:nvPr>
            <p:ph type="title"/>
          </p:nvPr>
        </p:nvSpPr>
        <p:spPr>
          <a:xfrm>
            <a:off x="6096000" y="1224701"/>
            <a:ext cx="5601629" cy="1115338"/>
          </a:xfrm>
        </p:spPr>
        <p:txBody>
          <a:bodyPr/>
          <a:lstStyle/>
          <a:p>
            <a:r>
              <a:rPr lang="sv-SE" sz="3600" dirty="0"/>
              <a:t>Målet för det </a:t>
            </a:r>
            <a:br>
              <a:rPr lang="sv-SE" sz="3600" dirty="0"/>
            </a:br>
            <a:r>
              <a:rPr lang="sv-SE" sz="3600" dirty="0"/>
              <a:t>civila försvaret är att</a:t>
            </a:r>
          </a:p>
        </p:txBody>
      </p:sp>
      <p:pic>
        <p:nvPicPr>
          <p:cNvPr id="20" name="Platshållare för bild 19" descr="Barn på en lekplats. ">
            <a:extLst>
              <a:ext uri="{FF2B5EF4-FFF2-40B4-BE49-F238E27FC236}">
                <a16:creationId xmlns:a16="http://schemas.microsoft.com/office/drawing/2014/main" id="{8ADDFEB0-724D-41DD-97B4-CDB55227D34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1083" y="1292"/>
            <a:ext cx="5745821" cy="6857999"/>
          </a:xfrm>
        </p:spPr>
      </p:pic>
      <p:sp>
        <p:nvSpPr>
          <p:cNvPr id="7" name="Platshållare för text 6">
            <a:extLst>
              <a:ext uri="{FF2B5EF4-FFF2-40B4-BE49-F238E27FC236}">
                <a16:creationId xmlns:a16="http://schemas.microsoft.com/office/drawing/2014/main" id="{CDF0303B-BA3D-47C9-965B-1C003D60EC3A}"/>
              </a:ext>
            </a:extLst>
          </p:cNvPr>
          <p:cNvSpPr>
            <a:spLocks noGrp="1"/>
          </p:cNvSpPr>
          <p:nvPr>
            <p:ph type="body" idx="1"/>
          </p:nvPr>
        </p:nvSpPr>
        <p:spPr>
          <a:xfrm>
            <a:off x="6096000" y="2542651"/>
            <a:ext cx="5612504" cy="3008352"/>
          </a:xfrm>
        </p:spPr>
        <p:txBody>
          <a:bodyPr/>
          <a:lstStyle/>
          <a:p>
            <a:pPr marL="342900" indent="-342900">
              <a:buFont typeface="Arial" panose="020B0604020202020204" pitchFamily="34" charset="0"/>
              <a:buChar char="•"/>
            </a:pPr>
            <a:r>
              <a:rPr lang="sv-SE" sz="2000" dirty="0"/>
              <a:t>säkerställa de viktigaste samhällsfunktionerna,</a:t>
            </a:r>
          </a:p>
          <a:p>
            <a:pPr marL="342900" indent="-342900">
              <a:buFont typeface="Arial" panose="020B0604020202020204" pitchFamily="34" charset="0"/>
              <a:buChar char="•"/>
            </a:pPr>
            <a:r>
              <a:rPr lang="sv-SE" sz="2000" dirty="0"/>
              <a:t>inom ramen för Natos kollektiva försvar och uppgifter i övrigt, bidra till det militära försvarets förmåga,</a:t>
            </a:r>
          </a:p>
          <a:p>
            <a:pPr marL="342900" indent="-342900">
              <a:buFont typeface="Arial" panose="020B0604020202020204" pitchFamily="34" charset="0"/>
              <a:buChar char="•"/>
            </a:pPr>
            <a:r>
              <a:rPr lang="sv-SE" sz="2000" dirty="0"/>
              <a:t>skydda civilbefolkningen, </a:t>
            </a:r>
          </a:p>
          <a:p>
            <a:pPr marL="342900" indent="-342900">
              <a:buFont typeface="Arial" panose="020B0604020202020204" pitchFamily="34" charset="0"/>
              <a:buChar char="•"/>
            </a:pPr>
            <a:r>
              <a:rPr lang="sv-SE" sz="2000" dirty="0"/>
              <a:t>upprätthålla försvarsviljan och samhällets motståndskraft mot externa påtryckningar.</a:t>
            </a:r>
          </a:p>
          <a:p>
            <a:endParaRPr lang="sv-SE" dirty="0"/>
          </a:p>
        </p:txBody>
      </p:sp>
    </p:spTree>
    <p:extLst>
      <p:ext uri="{BB962C8B-B14F-4D97-AF65-F5344CB8AC3E}">
        <p14:creationId xmlns:p14="http://schemas.microsoft.com/office/powerpoint/2010/main" val="36941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1">
            <a:extLst>
              <a:ext uri="{FF2B5EF4-FFF2-40B4-BE49-F238E27FC236}">
                <a16:creationId xmlns:a16="http://schemas.microsoft.com/office/drawing/2014/main" id="{70DBA66F-E1C7-9F64-CCA8-C0B222400268}"/>
              </a:ext>
            </a:extLst>
          </p:cNvPr>
          <p:cNvSpPr>
            <a:spLocks noGrp="1"/>
          </p:cNvSpPr>
          <p:nvPr>
            <p:ph type="title"/>
          </p:nvPr>
        </p:nvSpPr>
        <p:spPr>
          <a:xfrm>
            <a:off x="1682834" y="239310"/>
            <a:ext cx="9600473" cy="1115338"/>
          </a:xfrm>
        </p:spPr>
        <p:txBody>
          <a:bodyPr/>
          <a:lstStyle/>
          <a:p>
            <a:r>
              <a:rPr lang="sv-SE" sz="4800" dirty="0"/>
              <a:t>Du är en del av totalförsvaret</a:t>
            </a:r>
          </a:p>
        </p:txBody>
      </p:sp>
      <p:cxnSp>
        <p:nvCxnSpPr>
          <p:cNvPr id="10" name="Rak 9">
            <a:extLst>
              <a:ext uri="{FF2B5EF4-FFF2-40B4-BE49-F238E27FC236}">
                <a16:creationId xmlns:a16="http://schemas.microsoft.com/office/drawing/2014/main" id="{56DA9B92-6EF1-AD31-4E9C-99C367F3248D}"/>
              </a:ext>
              <a:ext uri="{C183D7F6-B498-43B3-948B-1728B52AA6E4}">
                <adec:decorative xmlns:adec="http://schemas.microsoft.com/office/drawing/2017/decorative" val="1"/>
              </a:ext>
            </a:extLst>
          </p:cNvPr>
          <p:cNvCxnSpPr>
            <a:cxnSpLocks/>
          </p:cNvCxnSpPr>
          <p:nvPr/>
        </p:nvCxnSpPr>
        <p:spPr>
          <a:xfrm>
            <a:off x="6198574" y="1337254"/>
            <a:ext cx="3970117" cy="0"/>
          </a:xfrm>
          <a:prstGeom prst="line">
            <a:avLst/>
          </a:prstGeom>
          <a:ln w="60325">
            <a:solidFill>
              <a:schemeClr val="accent5"/>
            </a:solidFill>
          </a:ln>
        </p:spPr>
        <p:style>
          <a:lnRef idx="2">
            <a:schemeClr val="accent1"/>
          </a:lnRef>
          <a:fillRef idx="0">
            <a:schemeClr val="accent1"/>
          </a:fillRef>
          <a:effectRef idx="1">
            <a:schemeClr val="accent1"/>
          </a:effectRef>
          <a:fontRef idx="minor">
            <a:schemeClr val="tx1"/>
          </a:fontRef>
        </p:style>
      </p:cxnSp>
      <p:pic>
        <p:nvPicPr>
          <p:cNvPr id="19" name="Bildobjekt 18">
            <a:extLst>
              <a:ext uri="{FF2B5EF4-FFF2-40B4-BE49-F238E27FC236}">
                <a16:creationId xmlns:a16="http://schemas.microsoft.com/office/drawing/2014/main" id="{542AD5DD-373C-4941-AA04-F08CB6592667}"/>
              </a:ext>
              <a:ext uri="{C183D7F6-B498-43B3-948B-1728B52AA6E4}">
                <adec:decorative xmlns:adec="http://schemas.microsoft.com/office/drawing/2017/decorative" val="1"/>
              </a:ext>
            </a:extLst>
          </p:cNvPr>
          <p:cNvPicPr>
            <a:picLocks noChangeAspect="1"/>
          </p:cNvPicPr>
          <p:nvPr/>
        </p:nvPicPr>
        <p:blipFill>
          <a:blip r:embed="rId3">
            <a:alphaModFix amt="67000"/>
            <a:extLst>
              <a:ext uri="{28A0092B-C50C-407E-A947-70E740481C1C}">
                <a14:useLocalDpi xmlns:a14="http://schemas.microsoft.com/office/drawing/2010/main" val="0"/>
              </a:ext>
            </a:extLst>
          </a:blip>
          <a:stretch>
            <a:fillRect/>
          </a:stretch>
        </p:blipFill>
        <p:spPr>
          <a:xfrm rot="21366335">
            <a:off x="-500912" y="429778"/>
            <a:ext cx="12892957" cy="6976967"/>
          </a:xfrm>
          <a:prstGeom prst="rect">
            <a:avLst/>
          </a:prstGeom>
        </p:spPr>
      </p:pic>
      <p:grpSp>
        <p:nvGrpSpPr>
          <p:cNvPr id="20" name="Grupp 19" descr="Illustration som visar en grupp människor med olika åldrar och utseenden.">
            <a:extLst>
              <a:ext uri="{FF2B5EF4-FFF2-40B4-BE49-F238E27FC236}">
                <a16:creationId xmlns:a16="http://schemas.microsoft.com/office/drawing/2014/main" id="{43E9525F-1B26-46F6-B804-B57A77C70C2E}"/>
              </a:ext>
            </a:extLst>
          </p:cNvPr>
          <p:cNvGrpSpPr/>
          <p:nvPr/>
        </p:nvGrpSpPr>
        <p:grpSpPr>
          <a:xfrm>
            <a:off x="2029545" y="1386181"/>
            <a:ext cx="8904408" cy="5392630"/>
            <a:chOff x="1721353" y="1152919"/>
            <a:chExt cx="9116223" cy="5520908"/>
          </a:xfrm>
        </p:grpSpPr>
        <p:pic>
          <p:nvPicPr>
            <p:cNvPr id="21" name="Bildobjekt 20">
              <a:extLst>
                <a:ext uri="{FF2B5EF4-FFF2-40B4-BE49-F238E27FC236}">
                  <a16:creationId xmlns:a16="http://schemas.microsoft.com/office/drawing/2014/main" id="{05F112FD-6199-4E40-A0A0-9BC4756E7F62}"/>
                </a:ext>
              </a:extLst>
            </p:cNvPr>
            <p:cNvPicPr>
              <a:picLocks noChangeAspect="1"/>
            </p:cNvPicPr>
            <p:nvPr/>
          </p:nvPicPr>
          <p:blipFill>
            <a:blip r:embed="rId4" cstate="print">
              <a:extLst>
                <a:ext uri="{28A0092B-C50C-407E-A947-70E740481C1C}">
                  <a14:useLocalDpi xmlns:a14="http://schemas.microsoft.com/office/drawing/2010/main"/>
                </a:ext>
              </a:extLst>
            </a:blip>
            <a:srcRect l="6639" t="24746" r="70174" b="21964"/>
            <a:stretch>
              <a:fillRect/>
            </a:stretch>
          </p:blipFill>
          <p:spPr>
            <a:xfrm>
              <a:off x="5145772" y="1417958"/>
              <a:ext cx="3392931" cy="4678700"/>
            </a:xfrm>
            <a:prstGeom prst="rect">
              <a:avLst/>
            </a:prstGeom>
          </p:spPr>
        </p:pic>
        <p:pic>
          <p:nvPicPr>
            <p:cNvPr id="22" name="Bildobjekt 21">
              <a:extLst>
                <a:ext uri="{FF2B5EF4-FFF2-40B4-BE49-F238E27FC236}">
                  <a16:creationId xmlns:a16="http://schemas.microsoft.com/office/drawing/2014/main" id="{3D82E33B-9018-44DD-B917-5ED4B9444AFE}"/>
                </a:ext>
              </a:extLst>
            </p:cNvPr>
            <p:cNvPicPr>
              <a:picLocks noChangeAspect="1"/>
            </p:cNvPicPr>
            <p:nvPr/>
          </p:nvPicPr>
          <p:blipFill>
            <a:blip r:embed="rId4" cstate="print">
              <a:extLst>
                <a:ext uri="{28A0092B-C50C-407E-A947-70E740481C1C}">
                  <a14:useLocalDpi xmlns:a14="http://schemas.microsoft.com/office/drawing/2010/main"/>
                </a:ext>
              </a:extLst>
            </a:blip>
            <a:srcRect l="66947" t="23523" b="20846"/>
            <a:stretch>
              <a:fillRect/>
            </a:stretch>
          </p:blipFill>
          <p:spPr>
            <a:xfrm>
              <a:off x="5992198" y="1780821"/>
              <a:ext cx="4845378" cy="4893006"/>
            </a:xfrm>
            <a:prstGeom prst="rect">
              <a:avLst/>
            </a:prstGeom>
          </p:spPr>
        </p:pic>
        <p:pic>
          <p:nvPicPr>
            <p:cNvPr id="23" name="Bildobjekt 22" descr="En bild som visar klädsel, person, jeans, leende&#10;&#10;AI-genererat innehåll kan vara felaktigt.">
              <a:extLst>
                <a:ext uri="{FF2B5EF4-FFF2-40B4-BE49-F238E27FC236}">
                  <a16:creationId xmlns:a16="http://schemas.microsoft.com/office/drawing/2014/main" id="{E967D895-9B21-4793-A915-9118D787D6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77896" y="1152919"/>
              <a:ext cx="3552632" cy="5018091"/>
            </a:xfrm>
            <a:prstGeom prst="rect">
              <a:avLst/>
            </a:prstGeom>
          </p:spPr>
        </p:pic>
        <p:pic>
          <p:nvPicPr>
            <p:cNvPr id="24" name="Bildobjekt 23">
              <a:extLst>
                <a:ext uri="{FF2B5EF4-FFF2-40B4-BE49-F238E27FC236}">
                  <a16:creationId xmlns:a16="http://schemas.microsoft.com/office/drawing/2014/main" id="{9AE23A70-7DFD-46C0-B9B6-18199FBB6728}"/>
                </a:ext>
              </a:extLst>
            </p:cNvPr>
            <p:cNvPicPr>
              <a:picLocks noChangeAspect="1"/>
            </p:cNvPicPr>
            <p:nvPr/>
          </p:nvPicPr>
          <p:blipFill>
            <a:blip r:embed="rId4" cstate="print">
              <a:extLst>
                <a:ext uri="{28A0092B-C50C-407E-A947-70E740481C1C}">
                  <a14:useLocalDpi xmlns:a14="http://schemas.microsoft.com/office/drawing/2010/main"/>
                </a:ext>
              </a:extLst>
            </a:blip>
            <a:srcRect l="30984" t="24746" r="35367" b="21964"/>
            <a:stretch>
              <a:fillRect/>
            </a:stretch>
          </p:blipFill>
          <p:spPr>
            <a:xfrm>
              <a:off x="1721353" y="1780821"/>
              <a:ext cx="4859215" cy="4617260"/>
            </a:xfrm>
            <a:prstGeom prst="rect">
              <a:avLst/>
            </a:prstGeom>
          </p:spPr>
        </p:pic>
      </p:grpSp>
    </p:spTree>
    <p:extLst>
      <p:ext uri="{BB962C8B-B14F-4D97-AF65-F5344CB8AC3E}">
        <p14:creationId xmlns:p14="http://schemas.microsoft.com/office/powerpoint/2010/main" val="252390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132D73-231E-4469-B688-93806A4D96E1}"/>
              </a:ext>
            </a:extLst>
          </p:cNvPr>
          <p:cNvSpPr>
            <a:spLocks noGrp="1"/>
          </p:cNvSpPr>
          <p:nvPr>
            <p:ph type="title"/>
          </p:nvPr>
        </p:nvSpPr>
        <p:spPr>
          <a:xfrm>
            <a:off x="5745820" y="2148245"/>
            <a:ext cx="5447113" cy="1487584"/>
          </a:xfrm>
        </p:spPr>
        <p:txBody>
          <a:bodyPr/>
          <a:lstStyle/>
          <a:p>
            <a:r>
              <a:rPr lang="sv-SE" sz="3600" dirty="0"/>
              <a:t>Vi bidrar till att värna vår frihet, fred och säkerhet</a:t>
            </a:r>
          </a:p>
        </p:txBody>
      </p:sp>
      <p:pic>
        <p:nvPicPr>
          <p:cNvPr id="12" name="Platshållare för bild 11" descr="En man kollar ut över en sjö.">
            <a:extLst>
              <a:ext uri="{FF2B5EF4-FFF2-40B4-BE49-F238E27FC236}">
                <a16:creationId xmlns:a16="http://schemas.microsoft.com/office/drawing/2014/main" id="{AFDA0809-2377-4835-963F-2A888B07D930}"/>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l="18576" r="18576"/>
          <a:stretch/>
        </p:blipFill>
        <p:spPr>
          <a:xfrm>
            <a:off x="-5846" y="1292"/>
            <a:ext cx="5745821" cy="6857999"/>
          </a:xfrm>
        </p:spPr>
      </p:pic>
    </p:spTree>
    <p:extLst>
      <p:ext uri="{BB962C8B-B14F-4D97-AF65-F5344CB8AC3E}">
        <p14:creationId xmlns:p14="http://schemas.microsoft.com/office/powerpoint/2010/main" val="74929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PT MCF_Ny">
  <a:themeElements>
    <a:clrScheme name="Myndigheten för civilt försvar">
      <a:dk1>
        <a:sysClr val="windowText" lastClr="000000"/>
      </a:dk1>
      <a:lt1>
        <a:sysClr val="window" lastClr="FFFFFF"/>
      </a:lt1>
      <a:dk2>
        <a:srgbClr val="061727"/>
      </a:dk2>
      <a:lt2>
        <a:srgbClr val="F8F5F3"/>
      </a:lt2>
      <a:accent1>
        <a:srgbClr val="0B233E"/>
      </a:accent1>
      <a:accent2>
        <a:srgbClr val="10335F"/>
      </a:accent2>
      <a:accent3>
        <a:srgbClr val="164A8C"/>
      </a:accent3>
      <a:accent4>
        <a:srgbClr val="CC4E13"/>
      </a:accent4>
      <a:accent5>
        <a:srgbClr val="FF832C"/>
      </a:accent5>
      <a:accent6>
        <a:srgbClr val="F6EFE9"/>
      </a:accent6>
      <a:hlink>
        <a:srgbClr val="164A8C"/>
      </a:hlink>
      <a:folHlink>
        <a:srgbClr val="164A8C"/>
      </a:folHlink>
    </a:clrScheme>
    <a:fontScheme name="MC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MCF Gul">
      <a:srgbClr val="FED000"/>
    </a:custClr>
    <a:custClr name="MCF Röd">
      <a:srgbClr val="A2191F"/>
    </a:custClr>
    <a:custClr name="MCF Rosa">
      <a:srgbClr val="9F1853"/>
    </a:custClr>
    <a:custClr name="MCF Lila">
      <a:srgbClr val="5D28AF"/>
    </a:custClr>
    <a:custClr name="MCF Petrol">
      <a:srgbClr val="005D5D"/>
    </a:custClr>
    <a:custClr name="MCF Grön">
      <a:srgbClr val="0E6027"/>
    </a:custClr>
    <a:custClr name="MCF Grå">
      <a:srgbClr val="4D5358"/>
    </a:custClr>
    <a:custClr>
      <a:srgbClr val="FFFFFF"/>
    </a:custClr>
    <a:custClr>
      <a:srgbClr val="FFFFFF"/>
    </a:custClr>
    <a:custClr>
      <a:srgbClr val="FFFFFF"/>
    </a:custClr>
    <a:custClr name="MCF Gul 60%">
      <a:srgbClr val="FEEA66"/>
    </a:custClr>
    <a:custClr name="MCF Röd 60%">
      <a:srgbClr val="C77579"/>
    </a:custClr>
    <a:custClr name="MCF Rosa 60%">
      <a:srgbClr val="C57498"/>
    </a:custClr>
    <a:custClr name="MCF Lila 60%">
      <a:srgbClr val="9E7ECF"/>
    </a:custClr>
    <a:custClr name="MCF Petrol 60%">
      <a:srgbClr val="669E9E"/>
    </a:custClr>
    <a:custClr name="MCF Grön 60%">
      <a:srgbClr val="6EA07D"/>
    </a:custClr>
    <a:custClr name="MCF Grå 60%">
      <a:srgbClr val="94989B"/>
    </a:custClr>
    <a:custClr>
      <a:srgbClr val="FFFFFF"/>
    </a:custClr>
    <a:custClr>
      <a:srgbClr val="FFFFFF"/>
    </a:custClr>
    <a:custClr>
      <a:srgbClr val="FFFFFF"/>
    </a:custClr>
    <a:custClr name="MCF Gul 20%">
      <a:srgbClr val="FFFACC"/>
    </a:custClr>
    <a:custClr name="MCF Röd 20%">
      <a:srgbClr val="ECD1D2"/>
    </a:custClr>
    <a:custClr name="MCF Rosa 20%">
      <a:srgbClr val="ECD1DD"/>
    </a:custClr>
    <a:custClr name="MCF Lila 20%">
      <a:srgbClr val="DFD4EF"/>
    </a:custClr>
    <a:custClr name="MCF Petrol 20%">
      <a:srgbClr val="CCDFDF"/>
    </a:custClr>
    <a:custClr name="MCF Grön 20%">
      <a:srgbClr val="CFDFD4"/>
    </a:custClr>
    <a:custClr name="MCF Grå 20%">
      <a:srgbClr val="DBDDDE"/>
    </a:custClr>
    <a:custClr>
      <a:srgbClr val="FFFFFF"/>
    </a:custClr>
    <a:custClr>
      <a:srgbClr val="FFFFFF"/>
    </a:custClr>
    <a:custClr>
      <a:srgbClr val="FFFFFF"/>
    </a:custClr>
    <a:custClr name="MCF Gul 140%">
      <a:srgbClr val="987D00"/>
    </a:custClr>
    <a:custClr name="MCF Röd 140%">
      <a:srgbClr val="510D10"/>
    </a:custClr>
    <a:custClr name="MCF Rosa 140%">
      <a:srgbClr val="500C2A"/>
    </a:custClr>
    <a:custClr name="MCF Lila 140%">
      <a:srgbClr val="2F1458"/>
    </a:custClr>
    <a:custClr name="MCF Petrol 140%">
      <a:srgbClr val="002F2F"/>
    </a:custClr>
    <a:custClr name="MCF Grön 140%">
      <a:srgbClr val="073014"/>
    </a:custClr>
    <a:custClr name="MCF Grå 140%">
      <a:srgbClr val="272A2C"/>
    </a:custClr>
    <a:custClr>
      <a:srgbClr val="FFFFFF"/>
    </a:custClr>
    <a:custClr>
      <a:srgbClr val="FFFFFF"/>
    </a:custClr>
    <a:custClr>
      <a:srgbClr val="FFFFFF"/>
    </a:custClr>
    <a:custClr name="MCF Gul 120%">
      <a:srgbClr val="CBA600"/>
    </a:custClr>
    <a:custClr name="MCF Röd 120%">
      <a:srgbClr val="7A1317"/>
    </a:custClr>
    <a:custClr name="MCF Rosa120%">
      <a:srgbClr val="77123E"/>
    </a:custClr>
    <a:custClr name="MCF Lila 120%">
      <a:srgbClr val="461E83"/>
    </a:custClr>
    <a:custClr name="MCF Petrol 120%">
      <a:srgbClr val="004646"/>
    </a:custClr>
    <a:custClr name="MCF Grön 120%">
      <a:srgbClr val="0B481D"/>
    </a:custClr>
    <a:custClr name="MCF Grå 120%">
      <a:srgbClr val="3A3E42"/>
    </a:custClr>
    <a:custClr>
      <a:srgbClr val="FFFFFF"/>
    </a:custClr>
    <a:custClr>
      <a:srgbClr val="FFFFFF"/>
    </a:custClr>
    <a:custClr>
      <a:srgbClr val="FFFFFF"/>
    </a:custClr>
  </a:custClrLst>
  <a:extLst>
    <a:ext uri="{05A4C25C-085E-4340-85A3-A5531E510DB2}">
      <thm15:themeFamily xmlns:thm15="http://schemas.microsoft.com/office/thememl/2012/main" name="MCF sv nytt mönster.potx" id="{201A99B0-6E4C-45E6-BC9A-F26152A7EC9E}" vid="{A8D8CAB7-CD4B-4C88-9CA4-5D37D18E80D5}"/>
    </a:ext>
  </a:extLst>
</a:theme>
</file>

<file path=ppt/theme/theme2.xml><?xml version="1.0" encoding="utf-8"?>
<a:theme xmlns:a="http://schemas.openxmlformats.org/drawingml/2006/main" name="Myndigheten för civilt försvar vit">
  <a:themeElements>
    <a:clrScheme name="MCF vit">
      <a:dk1>
        <a:sysClr val="windowText" lastClr="000000"/>
      </a:dk1>
      <a:lt1>
        <a:sysClr val="window" lastClr="FFFFFF"/>
      </a:lt1>
      <a:dk2>
        <a:srgbClr val="061727"/>
      </a:dk2>
      <a:lt2>
        <a:srgbClr val="F8F5F3"/>
      </a:lt2>
      <a:accent1>
        <a:srgbClr val="0B233E"/>
      </a:accent1>
      <a:accent2>
        <a:srgbClr val="10335F"/>
      </a:accent2>
      <a:accent3>
        <a:srgbClr val="164A8C"/>
      </a:accent3>
      <a:accent4>
        <a:srgbClr val="CC4E13"/>
      </a:accent4>
      <a:accent5>
        <a:srgbClr val="FF832C"/>
      </a:accent5>
      <a:accent6>
        <a:srgbClr val="F6EFE9"/>
      </a:accent6>
      <a:hlink>
        <a:srgbClr val="164A8C"/>
      </a:hlink>
      <a:folHlink>
        <a:srgbClr val="164A8C"/>
      </a:folHlink>
    </a:clrScheme>
    <a:fontScheme name="MCF">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MCF Gul">
      <a:srgbClr val="FED000"/>
    </a:custClr>
    <a:custClr name="MCF Röd">
      <a:srgbClr val="A2191F"/>
    </a:custClr>
    <a:custClr name="MCF Rosa">
      <a:srgbClr val="9F1853"/>
    </a:custClr>
    <a:custClr name="MCF Lila">
      <a:srgbClr val="5D28AF"/>
    </a:custClr>
    <a:custClr name="MCF Petrol">
      <a:srgbClr val="005D5D"/>
    </a:custClr>
    <a:custClr name="MCF Grön">
      <a:srgbClr val="0E6027"/>
    </a:custClr>
    <a:custClr name="MCF Grå">
      <a:srgbClr val="4D5358"/>
    </a:custClr>
    <a:custClr>
      <a:srgbClr val="FFFFFF"/>
    </a:custClr>
    <a:custClr>
      <a:srgbClr val="FFFFFF"/>
    </a:custClr>
    <a:custClr>
      <a:srgbClr val="FFFFFF"/>
    </a:custClr>
    <a:custClr name="MCF Gul 60%">
      <a:srgbClr val="FEEA66"/>
    </a:custClr>
    <a:custClr name="MCF Röd 60%">
      <a:srgbClr val="C77579"/>
    </a:custClr>
    <a:custClr name="MCF Rosa 60%">
      <a:srgbClr val="C57498"/>
    </a:custClr>
    <a:custClr name="MCF Lila 60%">
      <a:srgbClr val="9E7ECF"/>
    </a:custClr>
    <a:custClr name="MCF Petrol 60%">
      <a:srgbClr val="669E9E"/>
    </a:custClr>
    <a:custClr name="MCF Grön 60%">
      <a:srgbClr val="6EA07D"/>
    </a:custClr>
    <a:custClr name="MCF Grå 60%">
      <a:srgbClr val="94989B"/>
    </a:custClr>
    <a:custClr>
      <a:srgbClr val="FFFFFF"/>
    </a:custClr>
    <a:custClr>
      <a:srgbClr val="FFFFFF"/>
    </a:custClr>
    <a:custClr>
      <a:srgbClr val="FFFFFF"/>
    </a:custClr>
    <a:custClr name="MCF Gul 20%">
      <a:srgbClr val="FFFACC"/>
    </a:custClr>
    <a:custClr name="MCF Röd 20%">
      <a:srgbClr val="ECD1D2"/>
    </a:custClr>
    <a:custClr name="MCF Rosa 20%">
      <a:srgbClr val="ECD1DD"/>
    </a:custClr>
    <a:custClr name="MCF Lila 20%">
      <a:srgbClr val="DFD4EF"/>
    </a:custClr>
    <a:custClr name="MCF Petrol 20%">
      <a:srgbClr val="CCDFDF"/>
    </a:custClr>
    <a:custClr name="MCF Grön 20%">
      <a:srgbClr val="CFDFD4"/>
    </a:custClr>
    <a:custClr name="MCF Grå 20%">
      <a:srgbClr val="DBDDDE"/>
    </a:custClr>
    <a:custClr>
      <a:srgbClr val="FFFFFF"/>
    </a:custClr>
    <a:custClr>
      <a:srgbClr val="FFFFFF"/>
    </a:custClr>
    <a:custClr>
      <a:srgbClr val="FFFFFF"/>
    </a:custClr>
    <a:custClr name="MCF Gul 140%">
      <a:srgbClr val="987D00"/>
    </a:custClr>
    <a:custClr name="MCF Röd 140%">
      <a:srgbClr val="510D10"/>
    </a:custClr>
    <a:custClr name="MCF Rosa 140%">
      <a:srgbClr val="500C2A"/>
    </a:custClr>
    <a:custClr name="MCF Lila 140%">
      <a:srgbClr val="2F1458"/>
    </a:custClr>
    <a:custClr name="MCF Petrol 140%">
      <a:srgbClr val="002F2F"/>
    </a:custClr>
    <a:custClr name="MCF Grön 140%">
      <a:srgbClr val="073014"/>
    </a:custClr>
    <a:custClr name="MCF Grå 140%">
      <a:srgbClr val="272A2C"/>
    </a:custClr>
    <a:custClr>
      <a:srgbClr val="FFFFFF"/>
    </a:custClr>
    <a:custClr>
      <a:srgbClr val="FFFFFF"/>
    </a:custClr>
    <a:custClr>
      <a:srgbClr val="FFFFFF"/>
    </a:custClr>
    <a:custClr name="MCF Gul 120%">
      <a:srgbClr val="CBA600"/>
    </a:custClr>
    <a:custClr name="MCF Röd 120%">
      <a:srgbClr val="7A1317"/>
    </a:custClr>
    <a:custClr name="MCF Rosa120%">
      <a:srgbClr val="77123E"/>
    </a:custClr>
    <a:custClr name="MCF Lila 120%">
      <a:srgbClr val="461E83"/>
    </a:custClr>
    <a:custClr name="MCF Petrol 120%">
      <a:srgbClr val="004646"/>
    </a:custClr>
    <a:custClr name="MCF Grön 120%">
      <a:srgbClr val="0B481D"/>
    </a:custClr>
    <a:custClr name="MCF Grå 120%">
      <a:srgbClr val="3A3E42"/>
    </a:custClr>
    <a:custClr>
      <a:srgbClr val="FFFFFF"/>
    </a:custClr>
    <a:custClr>
      <a:srgbClr val="FFFFFF"/>
    </a:custClr>
    <a:custClr>
      <a:srgbClr val="FFFFFF"/>
    </a:custClr>
  </a:custClrLst>
  <a:extLst>
    <a:ext uri="{05A4C25C-085E-4340-85A3-A5531E510DB2}">
      <thm15:themeFamily xmlns:thm15="http://schemas.microsoft.com/office/thememl/2012/main" name="Presentation svenska.potx" id="{109B2EFB-1982-4151-8C20-63DF9090417A}" vid="{A7CB563C-A487-4F43-BA76-74EE141526D3}"/>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MCF Gul">
      <a:srgbClr val="FED000"/>
    </a:custClr>
    <a:custClr name="MCF Gul 80%">
      <a:srgbClr val="FED933"/>
    </a:custClr>
    <a:custClr name="MCF Gul 60%">
      <a:srgbClr val="FEEA66"/>
    </a:custClr>
    <a:custClr name="MCF Gul 40%">
      <a:srgbClr val="FFF599"/>
    </a:custClr>
    <a:custClr name="MCF Gul 20%">
      <a:srgbClr val="FFFACC"/>
    </a:custClr>
    <a:custClr name="MCF Gul 140%">
      <a:srgbClr val="987D00"/>
    </a:custClr>
    <a:custClr name="MCF Gul 120%">
      <a:srgbClr val="CBA600"/>
    </a:custClr>
    <a:custClr name="MCF Röd">
      <a:srgbClr val="A2191F"/>
    </a:custClr>
    <a:custClr name="MCF Röd 80%">
      <a:srgbClr val="B5474C"/>
    </a:custClr>
    <a:custClr name="MCF Röd 60%">
      <a:srgbClr val="C77579"/>
    </a:custClr>
    <a:custClr name="MCF Röd 40%">
      <a:srgbClr val="DAA3A5"/>
    </a:custClr>
    <a:custClr name="MCF Röd 20%">
      <a:srgbClr val="ECD1D2"/>
    </a:custClr>
    <a:custClr name="MCF Röd 120%">
      <a:srgbClr val="7A1317"/>
    </a:custClr>
    <a:custClr name="MCF Röd 140%">
      <a:srgbClr val="510D10"/>
    </a:custClr>
    <a:custClr name="MCF Rosa">
      <a:srgbClr val="9F1853"/>
    </a:custClr>
    <a:custClr name="MCF Rosa 80%">
      <a:srgbClr val="B24675"/>
    </a:custClr>
    <a:custClr name="MCF Rosa 60%">
      <a:srgbClr val="C57498"/>
    </a:custClr>
    <a:custClr name="MCF Rosa 40%">
      <a:srgbClr val="D9A3BA"/>
    </a:custClr>
    <a:custClr name="MCF Rosa 20%">
      <a:srgbClr val="ECD1DD"/>
    </a:custClr>
    <a:custClr name="MCF Rosa 140%">
      <a:srgbClr val="500C2A"/>
    </a:custClr>
    <a:custClr name="MCF Rosa120%">
      <a:srgbClr val="77123E"/>
    </a:custClr>
    <a:custClr name="MCF Lila">
      <a:srgbClr val="5D28AF"/>
    </a:custClr>
    <a:custClr name="MCF Lila 80%">
      <a:srgbClr val="7D53BF"/>
    </a:custClr>
    <a:custClr name="MCF Lila 60%">
      <a:srgbClr val="9E7ECF"/>
    </a:custClr>
    <a:custClr name="MCF Lila 40%">
      <a:srgbClr val="BEA9DF"/>
    </a:custClr>
    <a:custClr name="MCF Lila 20%">
      <a:srgbClr val="DFD4EF"/>
    </a:custClr>
    <a:custClr name="MCF Lila 140%">
      <a:srgbClr val="2F1458"/>
    </a:custClr>
    <a:custClr name="MCF Lila 120%">
      <a:srgbClr val="461E83"/>
    </a:custClr>
    <a:custClr name="MCF Petrol">
      <a:srgbClr val="005D5D"/>
    </a:custClr>
    <a:custClr name="MCF Petrol 80%">
      <a:srgbClr val="337D7D"/>
    </a:custClr>
    <a:custClr name="MCF Petrol 60%">
      <a:srgbClr val="669E9E"/>
    </a:custClr>
    <a:custClr name="MCF Petrol 40%">
      <a:srgbClr val="99BEBE"/>
    </a:custClr>
    <a:custClr name="MCF Petrol 20%">
      <a:srgbClr val="CCDFDF"/>
    </a:custClr>
    <a:custClr name="MCF Petrol 140%">
      <a:srgbClr val="002F2F"/>
    </a:custClr>
    <a:custClr name="MCF Petrol 120%">
      <a:srgbClr val="004646"/>
    </a:custClr>
    <a:custClr name="MCF Grön">
      <a:srgbClr val="0E6027"/>
    </a:custClr>
    <a:custClr name="MCF Grön 80%">
      <a:srgbClr val="3E8052"/>
    </a:custClr>
    <a:custClr name="MCF Grön 60%">
      <a:srgbClr val="6EA07D"/>
    </a:custClr>
    <a:custClr name="MCF Grön 40%">
      <a:srgbClr val="9FBFA9"/>
    </a:custClr>
    <a:custClr name="MCF Grön 20%">
      <a:srgbClr val="CFDFD4"/>
    </a:custClr>
    <a:custClr name="MCF Grön 140%">
      <a:srgbClr val="073014"/>
    </a:custClr>
    <a:custClr name="MCF Grön 120%">
      <a:srgbClr val="0B481D"/>
    </a:custClr>
    <a:custClr name="MCF Grå">
      <a:srgbClr val="4D5358"/>
    </a:custClr>
    <a:custClr name="MCF Grå 80%">
      <a:srgbClr val="717579"/>
    </a:custClr>
    <a:custClr name="MCF Grå 60%">
      <a:srgbClr val="94989B"/>
    </a:custClr>
    <a:custClr name="MCF Grå 40%">
      <a:srgbClr val="B8BABC"/>
    </a:custClr>
    <a:custClr name="MCF Grå 20%">
      <a:srgbClr val="DBDDDE"/>
    </a:custClr>
    <a:custClr name="MCF Grå 140%">
      <a:srgbClr val="272A2C"/>
    </a:custClr>
    <a:custClr name="MCF Grå 120%">
      <a:srgbClr val="3A3E42"/>
    </a:custClr>
  </a:custClr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SB_RecordId xmlns="afcde13e-7f28-434f-b09a-d59a040508b6" xsi:nil="true"/>
    <TaxCatchAll xmlns="afcde13e-7f28-434f-b09a-d59a040508b6">
      <Value>1</Value>
    </TaxCatchAll>
    <msbLabel xmlns="afa7482c-d655-474e-bb6b-702d3688f345"/>
    <h3487fdc5a8f42a09135c78c52921c27 xmlns="afcde13e-7f28-434f-b09a-d59a040508b6">
      <Terms xmlns="http://schemas.microsoft.com/office/infopath/2007/PartnerControls">
        <TermInfo xmlns="http://schemas.microsoft.com/office/infopath/2007/PartnerControls">
          <TermName xmlns="http://schemas.microsoft.com/office/infopath/2007/PartnerControls">Standard</TermName>
          <TermId xmlns="http://schemas.microsoft.com/office/infopath/2007/PartnerControls">42db7290-f92b-446b-999c-1bee6d848af0</TermId>
        </TermInfo>
      </Terms>
    </h3487fdc5a8f42a09135c78c52921c27>
    <h17f108458c546c08d0d703c600c2880 xmlns="afcde13e-7f28-434f-b09a-d59a040508b6">
      <Terms xmlns="http://schemas.microsoft.com/office/infopath/2007/PartnerControls"/>
    </h17f108458c546c08d0d703c600c288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MSB Dokument" ma:contentTypeID="0x0101008239AB5D3D2647B580F011DA2F3561110100873D046F9DAD114CB87AA8ECABC7E1A0" ma:contentTypeVersion="12" ma:contentTypeDescription="Skapa ett nytt dokument." ma:contentTypeScope="" ma:versionID="ddcda40fe7b78e248a559ab7419b0e5a">
  <xsd:schema xmlns:xsd="http://www.w3.org/2001/XMLSchema" xmlns:xs="http://www.w3.org/2001/XMLSchema" xmlns:p="http://schemas.microsoft.com/office/2006/metadata/properties" xmlns:ns2="afa7482c-d655-474e-bb6b-702d3688f345" xmlns:ns3="afcde13e-7f28-434f-b09a-d59a040508b6" targetNamespace="http://schemas.microsoft.com/office/2006/metadata/properties" ma:root="true" ma:fieldsID="7f747623e20e38a44c1fb952d5bd9181" ns2:_="" ns3:_="">
    <xsd:import namespace="afa7482c-d655-474e-bb6b-702d3688f345"/>
    <xsd:import namespace="afcde13e-7f28-434f-b09a-d59a040508b6"/>
    <xsd:element name="properties">
      <xsd:complexType>
        <xsd:sequence>
          <xsd:element name="documentManagement">
            <xsd:complexType>
              <xsd:all>
                <xsd:element ref="ns2:msbLabel" minOccurs="0"/>
                <xsd:element ref="ns3:h3487fdc5a8f42a09135c78c52921c27" minOccurs="0"/>
                <xsd:element ref="ns3:TaxCatchAll" minOccurs="0"/>
                <xsd:element ref="ns3:TaxCatchAllLabel" minOccurs="0"/>
                <xsd:element ref="ns3:h17f108458c546c08d0d703c600c2880" minOccurs="0"/>
                <xsd:element ref="ns3:MSB_Record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a7482c-d655-474e-bb6b-702d3688f345" elementFormDefault="qualified">
    <xsd:import namespace="http://schemas.microsoft.com/office/2006/documentManagement/types"/>
    <xsd:import namespace="http://schemas.microsoft.com/office/infopath/2007/PartnerControls"/>
    <xsd:element name="msbLabel" ma:index="8" nillable="true" ma:displayName="Märkning" ma:list="{046100f4-9f0e-4ae6-9ce9-609b947bc087}" ma:internalName="msbLabel" ma:readOnly="false" ma:showField="Titl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fcde13e-7f28-434f-b09a-d59a040508b6" elementFormDefault="qualified">
    <xsd:import namespace="http://schemas.microsoft.com/office/2006/documentManagement/types"/>
    <xsd:import namespace="http://schemas.microsoft.com/office/infopath/2007/PartnerControls"/>
    <xsd:element name="h3487fdc5a8f42a09135c78c52921c27" ma:index="9" nillable="true" ma:taxonomy="true" ma:internalName="h3487fdc5a8f42a09135c78c52921c27" ma:taxonomyFieldName="MSB_SiteBusinessProcess" ma:displayName="Handlingsslag" ma:default="1;#Standard|42db7290-f92b-446b-999c-1bee6d848af0" ma:fieldId="{13487fdc-5a8f-42a0-9135-c78c52921c27}" ma:sspId="1d297c32-e349-4b6d-b895-deec35520f0b" ma:termSetId="84c5b001-a021-41b2-9608-e8b90a27b6c1" ma:anchorId="00000000-0000-0000-0000-000000000000" ma:open="false" ma:isKeyword="false">
      <xsd:complexType>
        <xsd:sequence>
          <xsd:element ref="pc:Terms" minOccurs="0" maxOccurs="1"/>
        </xsd:sequence>
      </xsd:complexType>
    </xsd:element>
    <xsd:element name="TaxCatchAll" ma:index="10" nillable="true" ma:displayName="Global taxonomikolumn" ma:hidden="true" ma:list="{ed1d5f87-42de-4618-9089-9ba657886590}" ma:internalName="TaxCatchAll" ma:showField="CatchAllData" ma:web="afcde13e-7f28-434f-b09a-d59a040508b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Global taxonomikolumn1" ma:hidden="true" ma:list="{ed1d5f87-42de-4618-9089-9ba657886590}" ma:internalName="TaxCatchAllLabel" ma:readOnly="true" ma:showField="CatchAllDataLabel" ma:web="afcde13e-7f28-434f-b09a-d59a040508b6">
      <xsd:complexType>
        <xsd:complexContent>
          <xsd:extension base="dms:MultiChoiceLookup">
            <xsd:sequence>
              <xsd:element name="Value" type="dms:Lookup" maxOccurs="unbounded" minOccurs="0" nillable="true"/>
            </xsd:sequence>
          </xsd:extension>
        </xsd:complexContent>
      </xsd:complexType>
    </xsd:element>
    <xsd:element name="h17f108458c546c08d0d703c600c2880" ma:index="13" nillable="true" ma:taxonomy="true" ma:internalName="h17f108458c546c08d0d703c600c2880" ma:taxonomyFieldName="MSB_DocumentType" ma:displayName="Handlingstyp" ma:fieldId="{117f1084-58c5-46c0-8d0d-703c600c2880}" ma:sspId="1d297c32-e349-4b6d-b895-deec35520f0b" ma:termSetId="e3c19ec3-4bda-47fb-b9f4-9ecf798a87b8" ma:anchorId="00000000-0000-0000-0000-000000000000" ma:open="false" ma:isKeyword="false">
      <xsd:complexType>
        <xsd:sequence>
          <xsd:element ref="pc:Terms" minOccurs="0" maxOccurs="1"/>
        </xsd:sequence>
      </xsd:complexType>
    </xsd:element>
    <xsd:element name="MSB_RecordId" ma:index="15" nillable="true" ma:displayName="Diarienummer" ma:internalName="MSB_RecordId">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FB4CF6-0B77-418A-8575-DF2042733E01}">
  <ds:schemaRefs>
    <ds:schemaRef ds:uri="http://schemas.microsoft.com/office/2006/metadata/properties"/>
    <ds:schemaRef ds:uri="afcde13e-7f28-434f-b09a-d59a040508b6"/>
    <ds:schemaRef ds:uri="http://schemas.microsoft.com/office/infopath/2007/PartnerControls"/>
    <ds:schemaRef ds:uri="http://schemas.microsoft.com/office/2006/documentManagement/types"/>
    <ds:schemaRef ds:uri="http://purl.org/dc/elements/1.1/"/>
    <ds:schemaRef ds:uri="http://purl.org/dc/terms/"/>
    <ds:schemaRef ds:uri="http://purl.org/dc/dcmitype/"/>
    <ds:schemaRef ds:uri="http://schemas.openxmlformats.org/package/2006/metadata/core-properties"/>
    <ds:schemaRef ds:uri="afa7482c-d655-474e-bb6b-702d3688f345"/>
    <ds:schemaRef ds:uri="http://www.w3.org/XML/1998/namespace"/>
  </ds:schemaRefs>
</ds:datastoreItem>
</file>

<file path=customXml/itemProps2.xml><?xml version="1.0" encoding="utf-8"?>
<ds:datastoreItem xmlns:ds="http://schemas.openxmlformats.org/officeDocument/2006/customXml" ds:itemID="{2B086164-4C66-4CA1-8B95-55F2C71BEFBB}">
  <ds:schemaRefs>
    <ds:schemaRef ds:uri="http://schemas.microsoft.com/sharepoint/v3/contenttype/forms"/>
  </ds:schemaRefs>
</ds:datastoreItem>
</file>

<file path=customXml/itemProps3.xml><?xml version="1.0" encoding="utf-8"?>
<ds:datastoreItem xmlns:ds="http://schemas.openxmlformats.org/officeDocument/2006/customXml" ds:itemID="{B31AB3A8-111C-4DDD-87DF-E1B81DAE84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a7482c-d655-474e-bb6b-702d3688f345"/>
    <ds:schemaRef ds:uri="afcde13e-7f28-434f-b09a-d59a040508b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Presentation svenska</Template>
  <TotalTime>19796</TotalTime>
  <Words>8879</Words>
  <Application>Microsoft Office PowerPoint</Application>
  <PresentationFormat>Bredbild</PresentationFormat>
  <Paragraphs>827</Paragraphs>
  <Slides>37</Slides>
  <Notes>36</Notes>
  <HiddenSlides>4</HiddenSlides>
  <MMClips>0</MMClips>
  <ScaleCrop>false</ScaleCrop>
  <HeadingPairs>
    <vt:vector size="6" baseType="variant">
      <vt:variant>
        <vt:lpstr>Använt teckensnitt</vt:lpstr>
      </vt:variant>
      <vt:variant>
        <vt:i4>13</vt:i4>
      </vt:variant>
      <vt:variant>
        <vt:lpstr>Tema</vt:lpstr>
      </vt:variant>
      <vt:variant>
        <vt:i4>2</vt:i4>
      </vt:variant>
      <vt:variant>
        <vt:lpstr>Bildrubriker</vt:lpstr>
      </vt:variant>
      <vt:variant>
        <vt:i4>37</vt:i4>
      </vt:variant>
    </vt:vector>
  </HeadingPairs>
  <TitlesOfParts>
    <vt:vector size="52" baseType="lpstr">
      <vt:lpstr>Aptos</vt:lpstr>
      <vt:lpstr>Arial</vt:lpstr>
      <vt:lpstr>Calibri</vt:lpstr>
      <vt:lpstr>Century Gothic</vt:lpstr>
      <vt:lpstr>Garamond</vt:lpstr>
      <vt:lpstr>Inter</vt:lpstr>
      <vt:lpstr>Microsoft Sans Serif</vt:lpstr>
      <vt:lpstr>Open Sans</vt:lpstr>
      <vt:lpstr>open_sansregular</vt:lpstr>
      <vt:lpstr>Poppins SemiBold</vt:lpstr>
      <vt:lpstr>slussen</vt:lpstr>
      <vt:lpstr>Symbol</vt:lpstr>
      <vt:lpstr>Times New Roman</vt:lpstr>
      <vt:lpstr>PPT MCF_Ny</vt:lpstr>
      <vt:lpstr>Myndigheten för civilt försvar vit</vt:lpstr>
      <vt:lpstr>Civilt försvar – samhällets samlade motståndskraft</vt:lpstr>
      <vt:lpstr>PowerPoint-presentation</vt:lpstr>
      <vt:lpstr>PowerPoint-presentation</vt:lpstr>
      <vt:lpstr>Totalförsvaret</vt:lpstr>
      <vt:lpstr>Det övergripande målet för totalförsvaret är att </vt:lpstr>
      <vt:lpstr>Gemensamma utgångspunkter för totalförsvaret 2025-2030</vt:lpstr>
      <vt:lpstr>Målet för det  civila försvaret är att</vt:lpstr>
      <vt:lpstr>Du är en del av totalförsvaret</vt:lpstr>
      <vt:lpstr>Vi bidrar till att värna vår frihet, fred och säkerhet</vt:lpstr>
      <vt:lpstr>Alla har ett ansvar – alla behövs</vt:lpstr>
      <vt:lpstr>Sveriges beredskap för kris och krig</vt:lpstr>
      <vt:lpstr>Mål</vt:lpstr>
      <vt:lpstr>Centrala komponenter i totalförsvaret</vt:lpstr>
      <vt:lpstr>De viktigaste samhällsfunktionerna</vt:lpstr>
      <vt:lpstr>Listan med de viktigaste samhällsfunktionerna</vt:lpstr>
      <vt:lpstr>När vi är förberedda för krig klarar vi en kris</vt:lpstr>
      <vt:lpstr>Vår motståndskraft ökar</vt:lpstr>
      <vt:lpstr>Vi måste göra  flera saker samtidigt </vt:lpstr>
      <vt:lpstr>Planera för att kunna hantera krigsfara  och krig</vt:lpstr>
      <vt:lpstr>Öka motståndskraften i samhället</vt:lpstr>
      <vt:lpstr>Vara beredda att  hantera kriser, hybridattacker och ytterst väpnat angrepp</vt:lpstr>
      <vt:lpstr>Stärk motståndskraften   och er beredskap</vt:lpstr>
      <vt:lpstr>Aktörsgemensamt arbete</vt:lpstr>
      <vt:lpstr>Om bilder om beredskapssystemet</vt:lpstr>
      <vt:lpstr>Offentliga aktörer i beredskapssystemet</vt:lpstr>
      <vt:lpstr>Internationella åtaganden</vt:lpstr>
      <vt:lpstr>Sektorsansvar och beredskapssektorer</vt:lpstr>
      <vt:lpstr>Beredskapsmyndigheter</vt:lpstr>
      <vt:lpstr>Beredskapssektorer</vt:lpstr>
      <vt:lpstr>Beredskapssektorer och sektorsansvariga myndigheter</vt:lpstr>
      <vt:lpstr>Myndigheter i beredskapssektorer, 1</vt:lpstr>
      <vt:lpstr>Myndigheter i beredskapssektorer, 2</vt:lpstr>
      <vt:lpstr>Myndigheter i beredskapssektorer, 3</vt:lpstr>
      <vt:lpstr>Andra viktiga områden för beredskapen</vt:lpstr>
      <vt:lpstr>Geografiskt områdesansvar</vt:lpstr>
      <vt:lpstr>Civilområden på  högre regional nivå</vt:lpstr>
      <vt:lpstr>Inriktning och samordning i civilt försvar</vt:lpstr>
    </vt:vector>
  </TitlesOfParts>
  <Company>Myndigheten för civilt försvar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Civilt försvar samhällets motståndskraft</dc:title>
  <dc:creator>Georgsson Gunilla</dc:creator>
  <cp:lastModifiedBy>Georgsson Gunilla</cp:lastModifiedBy>
  <cp:revision>490</cp:revision>
  <dcterms:created xsi:type="dcterms:W3CDTF">2025-10-21T11:48:12Z</dcterms:created>
  <dcterms:modified xsi:type="dcterms:W3CDTF">2026-06-04T10:27:31Z</dcterms:modified>
  <cp:version>2025-09-30 - 1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0x0101008239AB5D3D2647B580F011DA2F3561110100873D046F9DAD114CB87AA8ECABC7E1A0</vt:lpwstr>
  </property>
  <property fmtid="{D5CDD505-2E9C-101B-9397-08002B2CF9AE}" pid="3" name="MSB_SiteBusinessProcess">
    <vt:lpwstr>1;#Standard|42db7290-f92b-446b-999c-1bee6d848af0</vt:lpwstr>
  </property>
  <property fmtid="{D5CDD505-2E9C-101B-9397-08002B2CF9AE}" pid="4" name="MSB_DocumentType">
    <vt:lpwstr/>
  </property>
</Properties>
</file>